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Montserrat Bold" panose="020B0604020202020204" charset="0"/>
      <p:bold r:id="rId14"/>
    </p:embeddedFont>
    <p:embeddedFont>
      <p:font typeface="Source Sans Pro" panose="020B0503030403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9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982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1213"/>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alpha val="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7" y="2507635"/>
            <a:ext cx="7416403" cy="2103834"/>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Sentiment Detection by Audio Files </a:t>
            </a:r>
            <a:endParaRPr lang="en-US" sz="4400" dirty="0"/>
          </a:p>
        </p:txBody>
      </p:sp>
      <p:sp>
        <p:nvSpPr>
          <p:cNvPr id="4" name="Text 1"/>
          <p:cNvSpPr/>
          <p:nvPr/>
        </p:nvSpPr>
        <p:spPr>
          <a:xfrm>
            <a:off x="863796" y="4056221"/>
            <a:ext cx="7416403"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This presentation delves into the exciting world of sentiment detection by analyzing audio files, demonstrating how data science can be applied to understand human emotions from speech. We'll explore a compelling Kaggle dataset, showcase the process of building a machine learning model, and examine its practical applications in various industries.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819745"/>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Deployment and Applications: Bringing Sentiment to Life</a:t>
            </a:r>
            <a:endParaRPr lang="en-US" sz="4400" dirty="0"/>
          </a:p>
        </p:txBody>
      </p:sp>
      <p:pic>
        <p:nvPicPr>
          <p:cNvPr id="3" name="Image 0" descr="preencoded.png"/>
          <p:cNvPicPr>
            <a:picLocks noChangeAspect="1"/>
          </p:cNvPicPr>
          <p:nvPr/>
        </p:nvPicPr>
        <p:blipFill>
          <a:blip r:embed="rId3"/>
          <a:stretch>
            <a:fillRect/>
          </a:stretch>
        </p:blipFill>
        <p:spPr>
          <a:xfrm>
            <a:off x="2029301" y="2715935"/>
            <a:ext cx="616982" cy="616982"/>
          </a:xfrm>
          <a:prstGeom prst="rect">
            <a:avLst/>
          </a:prstGeom>
        </p:spPr>
      </p:pic>
      <p:sp>
        <p:nvSpPr>
          <p:cNvPr id="4" name="Text 1"/>
          <p:cNvSpPr/>
          <p:nvPr/>
        </p:nvSpPr>
        <p:spPr>
          <a:xfrm>
            <a:off x="863798" y="3579733"/>
            <a:ext cx="2947987" cy="701278"/>
          </a:xfrm>
          <a:prstGeom prst="rect">
            <a:avLst/>
          </a:prstGeom>
          <a:noFill/>
          <a:ln/>
        </p:spPr>
        <p:txBody>
          <a:bodyPr wrap="square" lIns="0" tIns="0" rIns="0" bIns="0" rtlCol="0" anchor="t"/>
          <a:lstStyle/>
          <a:p>
            <a:pPr marL="0" indent="0" algn="ctr">
              <a:lnSpc>
                <a:spcPts val="2750"/>
              </a:lnSpc>
              <a:buNone/>
            </a:pPr>
            <a:r>
              <a:rPr lang="en-US" sz="2200" b="1" kern="0" spc="-22" dirty="0">
                <a:solidFill>
                  <a:srgbClr val="E2E6E9"/>
                </a:solidFill>
                <a:latin typeface="Montserrat Bold" pitchFamily="34" charset="0"/>
              </a:rPr>
              <a:t>Google Collab</a:t>
            </a:r>
            <a:endParaRPr lang="en-US" sz="2200" dirty="0"/>
          </a:p>
        </p:txBody>
      </p:sp>
      <p:sp>
        <p:nvSpPr>
          <p:cNvPr id="5" name="Text 2"/>
          <p:cNvSpPr/>
          <p:nvPr/>
        </p:nvSpPr>
        <p:spPr>
          <a:xfrm>
            <a:off x="863798" y="4078367"/>
            <a:ext cx="2947987" cy="2591157"/>
          </a:xfrm>
          <a:prstGeom prst="rect">
            <a:avLst/>
          </a:prstGeom>
          <a:noFill/>
          <a:ln/>
        </p:spPr>
        <p:txBody>
          <a:bodyPr wrap="square" lIns="0" tIns="0" rIns="0" bIns="0" rtlCol="0" anchor="t"/>
          <a:lstStyle/>
          <a:p>
            <a:pPr marL="0" indent="0" algn="ctr">
              <a:lnSpc>
                <a:spcPts val="2900"/>
              </a:lnSpc>
              <a:buNone/>
            </a:pPr>
            <a:r>
              <a:rPr lang="en-US" sz="1900" dirty="0">
                <a:solidFill>
                  <a:srgbClr val="E3E3E3"/>
                </a:solidFill>
                <a:latin typeface="Source Sans Pro" panose="020B0503030403020204" pitchFamily="34" charset="0"/>
                <a:ea typeface="Source Sans Pro" panose="020B0503030403020204" pitchFamily="34" charset="0"/>
              </a:rPr>
              <a:t>I made</a:t>
            </a:r>
            <a:r>
              <a:rPr lang="en-US" sz="1900" b="0" i="0" dirty="0">
                <a:solidFill>
                  <a:srgbClr val="E3E3E3"/>
                </a:solidFill>
                <a:effectLst/>
                <a:latin typeface="Source Sans Pro" panose="020B0503030403020204" pitchFamily="34" charset="0"/>
                <a:ea typeface="Source Sans Pro" panose="020B0503030403020204" pitchFamily="34" charset="0"/>
              </a:rPr>
              <a:t> a Python-based framework for audio emotion prediction, designed for use within Google Collaboratory. It leverages an LSTM model trained on audio features (MFCCs) to identify emotions like happy, sad, angry, etc., from sound files. </a:t>
            </a:r>
            <a:endParaRPr lang="en-US" sz="1900" dirty="0">
              <a:latin typeface="Source Sans Pro" panose="020B0503030403020204" pitchFamily="34" charset="0"/>
              <a:ea typeface="Source Sans Pro" panose="020B0503030403020204" pitchFamily="34" charset="0"/>
            </a:endParaRPr>
          </a:p>
        </p:txBody>
      </p:sp>
      <p:pic>
        <p:nvPicPr>
          <p:cNvPr id="6" name="Image 1" descr="preencoded.png"/>
          <p:cNvPicPr>
            <a:picLocks noChangeAspect="1"/>
          </p:cNvPicPr>
          <p:nvPr/>
        </p:nvPicPr>
        <p:blipFill>
          <a:blip r:embed="rId4"/>
          <a:stretch>
            <a:fillRect/>
          </a:stretch>
        </p:blipFill>
        <p:spPr>
          <a:xfrm>
            <a:off x="5347454" y="2715935"/>
            <a:ext cx="616982" cy="616982"/>
          </a:xfrm>
          <a:prstGeom prst="rect">
            <a:avLst/>
          </a:prstGeom>
        </p:spPr>
      </p:pic>
      <p:sp>
        <p:nvSpPr>
          <p:cNvPr id="7" name="Text 3"/>
          <p:cNvSpPr/>
          <p:nvPr/>
        </p:nvSpPr>
        <p:spPr>
          <a:xfrm>
            <a:off x="4253508" y="3579733"/>
            <a:ext cx="2804874" cy="350639"/>
          </a:xfrm>
          <a:prstGeom prst="rect">
            <a:avLst/>
          </a:prstGeom>
          <a:noFill/>
          <a:ln/>
        </p:spPr>
        <p:txBody>
          <a:bodyPr wrap="none" lIns="0" tIns="0" rIns="0" bIns="0" rtlCol="0" anchor="t"/>
          <a:lstStyle/>
          <a:p>
            <a:pPr marL="0" indent="0" algn="ct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Customer Service</a:t>
            </a:r>
            <a:endParaRPr lang="en-US" sz="2200" dirty="0"/>
          </a:p>
        </p:txBody>
      </p:sp>
      <p:sp>
        <p:nvSpPr>
          <p:cNvPr id="8" name="Text 4"/>
          <p:cNvSpPr/>
          <p:nvPr/>
        </p:nvSpPr>
        <p:spPr>
          <a:xfrm>
            <a:off x="4181951" y="4078367"/>
            <a:ext cx="2948107" cy="3331488"/>
          </a:xfrm>
          <a:prstGeom prst="rect">
            <a:avLst/>
          </a:prstGeom>
          <a:noFill/>
          <a:ln/>
        </p:spPr>
        <p:txBody>
          <a:bodyPr wrap="square" lIns="0" tIns="0" rIns="0" bIns="0" rtlCol="0" anchor="t"/>
          <a:lstStyle/>
          <a:p>
            <a:pPr marL="0" indent="0" algn="ct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Our sentiment detection model can be integrated into customer service systems to analyze customer calls or online feedback, providing insights into customer satisfaction and identifying areas for improvement.</a:t>
            </a:r>
            <a:endParaRPr lang="en-US" sz="1900" dirty="0"/>
          </a:p>
        </p:txBody>
      </p:sp>
      <p:pic>
        <p:nvPicPr>
          <p:cNvPr id="9" name="Image 2" descr="preencoded.png"/>
          <p:cNvPicPr>
            <a:picLocks noChangeAspect="1"/>
          </p:cNvPicPr>
          <p:nvPr/>
        </p:nvPicPr>
        <p:blipFill>
          <a:blip r:embed="rId5"/>
          <a:stretch>
            <a:fillRect/>
          </a:stretch>
        </p:blipFill>
        <p:spPr>
          <a:xfrm>
            <a:off x="8665726" y="2715935"/>
            <a:ext cx="616982" cy="616982"/>
          </a:xfrm>
          <a:prstGeom prst="rect">
            <a:avLst/>
          </a:prstGeom>
        </p:spPr>
      </p:pic>
      <p:sp>
        <p:nvSpPr>
          <p:cNvPr id="10" name="Text 5"/>
          <p:cNvSpPr/>
          <p:nvPr/>
        </p:nvSpPr>
        <p:spPr>
          <a:xfrm>
            <a:off x="7500223" y="3579733"/>
            <a:ext cx="2948107" cy="701278"/>
          </a:xfrm>
          <a:prstGeom prst="rect">
            <a:avLst/>
          </a:prstGeom>
          <a:noFill/>
          <a:ln/>
        </p:spPr>
        <p:txBody>
          <a:bodyPr wrap="square" lIns="0" tIns="0" rIns="0" bIns="0" rtlCol="0" anchor="t"/>
          <a:lstStyle/>
          <a:p>
            <a:pPr marL="0" indent="0" algn="ct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Social Media Monitoring</a:t>
            </a:r>
            <a:endParaRPr lang="en-US" sz="2200" dirty="0"/>
          </a:p>
        </p:txBody>
      </p:sp>
      <p:sp>
        <p:nvSpPr>
          <p:cNvPr id="11" name="Text 6"/>
          <p:cNvSpPr/>
          <p:nvPr/>
        </p:nvSpPr>
        <p:spPr>
          <a:xfrm>
            <a:off x="7500223" y="4429006"/>
            <a:ext cx="2948107" cy="2591157"/>
          </a:xfrm>
          <a:prstGeom prst="rect">
            <a:avLst/>
          </a:prstGeom>
          <a:noFill/>
          <a:ln/>
        </p:spPr>
        <p:txBody>
          <a:bodyPr wrap="square" lIns="0" tIns="0" rIns="0" bIns="0" rtlCol="0" anchor="t"/>
          <a:lstStyle/>
          <a:p>
            <a:pPr marL="0" indent="0" algn="ct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can use the model to analyze audio content from social media platforms, providing insights into public sentiment and identifying potential trends or issues.</a:t>
            </a:r>
            <a:endParaRPr lang="en-US" sz="1900" dirty="0"/>
          </a:p>
        </p:txBody>
      </p:sp>
      <p:pic>
        <p:nvPicPr>
          <p:cNvPr id="12" name="Image 3" descr="preencoded.png"/>
          <p:cNvPicPr>
            <a:picLocks noChangeAspect="1"/>
          </p:cNvPicPr>
          <p:nvPr/>
        </p:nvPicPr>
        <p:blipFill>
          <a:blip r:embed="rId6"/>
          <a:stretch>
            <a:fillRect/>
          </a:stretch>
        </p:blipFill>
        <p:spPr>
          <a:xfrm>
            <a:off x="11983998" y="2715935"/>
            <a:ext cx="616982" cy="616982"/>
          </a:xfrm>
          <a:prstGeom prst="rect">
            <a:avLst/>
          </a:prstGeom>
        </p:spPr>
      </p:pic>
      <p:sp>
        <p:nvSpPr>
          <p:cNvPr id="13" name="Text 7"/>
          <p:cNvSpPr/>
          <p:nvPr/>
        </p:nvSpPr>
        <p:spPr>
          <a:xfrm>
            <a:off x="10818495" y="3579733"/>
            <a:ext cx="2948107" cy="701278"/>
          </a:xfrm>
          <a:prstGeom prst="rect">
            <a:avLst/>
          </a:prstGeom>
          <a:noFill/>
          <a:ln/>
        </p:spPr>
        <p:txBody>
          <a:bodyPr wrap="square" lIns="0" tIns="0" rIns="0" bIns="0" rtlCol="0" anchor="t"/>
          <a:lstStyle/>
          <a:p>
            <a:pPr marL="0" indent="0" algn="ct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Mental Health Support</a:t>
            </a:r>
            <a:endParaRPr lang="en-US" sz="2200" dirty="0"/>
          </a:p>
        </p:txBody>
      </p:sp>
      <p:sp>
        <p:nvSpPr>
          <p:cNvPr id="14" name="Text 8"/>
          <p:cNvSpPr/>
          <p:nvPr/>
        </p:nvSpPr>
        <p:spPr>
          <a:xfrm>
            <a:off x="10818495" y="4429006"/>
            <a:ext cx="2948107" cy="2220992"/>
          </a:xfrm>
          <a:prstGeom prst="rect">
            <a:avLst/>
          </a:prstGeom>
          <a:noFill/>
          <a:ln/>
        </p:spPr>
        <p:txBody>
          <a:bodyPr wrap="square" lIns="0" tIns="0" rIns="0" bIns="0" rtlCol="0" anchor="t"/>
          <a:lstStyle/>
          <a:p>
            <a:pPr marL="0" indent="0" algn="ct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model could potentially assist in mental health applications, helping to identify individuals at risk of depression or anxiety based on their speech patterns.</a:t>
            </a:r>
            <a:endParaRPr lang="en-US" sz="1900" dirty="0"/>
          </a:p>
        </p:txBody>
      </p:sp>
      <p:sp>
        <p:nvSpPr>
          <p:cNvPr id="15" name="Rectangle 14">
            <a:extLst>
              <a:ext uri="{FF2B5EF4-FFF2-40B4-BE49-F238E27FC236}">
                <a16:creationId xmlns:a16="http://schemas.microsoft.com/office/drawing/2014/main" id="{6DC82306-EDB6-68F8-5FDD-D63549928D0E}"/>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pattFill prst="pct10">
          <a:fgClr>
            <a:schemeClr val="tx1">
              <a:lumMod val="85000"/>
              <a:lumOff val="15000"/>
            </a:schemeClr>
          </a:fgClr>
          <a:bgClr>
            <a:schemeClr val="bg1"/>
          </a:bgClr>
        </a:pattFill>
        <a:effectLst/>
      </p:bgPr>
    </p:bg>
    <p:spTree>
      <p:nvGrpSpPr>
        <p:cNvPr id="1" name=""/>
        <p:cNvGrpSpPr/>
        <p:nvPr/>
      </p:nvGrpSpPr>
      <p:grpSpPr>
        <a:xfrm>
          <a:off x="0" y="0"/>
          <a:ext cx="0" cy="0"/>
          <a:chOff x="0" y="0"/>
          <a:chExt cx="0" cy="0"/>
        </a:xfrm>
      </p:grpSpPr>
      <p:sp>
        <p:nvSpPr>
          <p:cNvPr id="2" name="Text 0"/>
          <p:cNvSpPr/>
          <p:nvPr/>
        </p:nvSpPr>
        <p:spPr>
          <a:xfrm>
            <a:off x="697706" y="574358"/>
            <a:ext cx="12184737" cy="566261"/>
          </a:xfrm>
          <a:prstGeom prst="rect">
            <a:avLst/>
          </a:prstGeom>
          <a:noFill/>
          <a:ln/>
        </p:spPr>
        <p:txBody>
          <a:bodyPr wrap="none" lIns="0" tIns="0" rIns="0" bIns="0" rtlCol="0" anchor="t"/>
          <a:lstStyle/>
          <a:p>
            <a:pPr marL="0" indent="0">
              <a:lnSpc>
                <a:spcPts val="4450"/>
              </a:lnSpc>
              <a:buNone/>
            </a:pPr>
            <a:r>
              <a:rPr lang="en-US" sz="3550" b="1" kern="0" spc="-36" dirty="0">
                <a:solidFill>
                  <a:srgbClr val="FFFFFF"/>
                </a:solidFill>
                <a:latin typeface="Montserrat Bold" pitchFamily="34" charset="0"/>
                <a:ea typeface="Montserrat Bold" pitchFamily="34" charset="-122"/>
                <a:cs typeface="Montserrat Bold" pitchFamily="34" charset="-120"/>
              </a:rPr>
              <a:t>Looking Forward: Future Directions and Possibilities</a:t>
            </a:r>
            <a:endParaRPr lang="en-US" sz="3550" dirty="0"/>
          </a:p>
        </p:txBody>
      </p:sp>
      <p:sp>
        <p:nvSpPr>
          <p:cNvPr id="3" name="Shape 1"/>
          <p:cNvSpPr/>
          <p:nvPr/>
        </p:nvSpPr>
        <p:spPr>
          <a:xfrm>
            <a:off x="697706" y="1539240"/>
            <a:ext cx="2205752" cy="1399222"/>
          </a:xfrm>
          <a:prstGeom prst="roundRect">
            <a:avLst>
              <a:gd name="adj" fmla="val 2137"/>
            </a:avLst>
          </a:prstGeom>
          <a:solidFill>
            <a:srgbClr val="FFFFFF"/>
          </a:solidFill>
          <a:ln/>
        </p:spPr>
      </p:sp>
      <p:sp>
        <p:nvSpPr>
          <p:cNvPr id="4" name="Text 2"/>
          <p:cNvSpPr/>
          <p:nvPr/>
        </p:nvSpPr>
        <p:spPr>
          <a:xfrm>
            <a:off x="897017" y="2051923"/>
            <a:ext cx="95250" cy="373737"/>
          </a:xfrm>
          <a:prstGeom prst="rect">
            <a:avLst/>
          </a:prstGeom>
          <a:noFill/>
          <a:ln/>
        </p:spPr>
        <p:txBody>
          <a:bodyPr wrap="none" lIns="0" tIns="0" rIns="0" bIns="0" rtlCol="0" anchor="t"/>
          <a:lstStyle/>
          <a:p>
            <a:pPr marL="0" indent="0" algn="ctr">
              <a:lnSpc>
                <a:spcPts val="2900"/>
              </a:lnSpc>
              <a:buNone/>
            </a:pPr>
            <a:r>
              <a:rPr lang="en-US" sz="1950" b="1" kern="0" spc="-20" dirty="0">
                <a:solidFill>
                  <a:srgbClr val="000000"/>
                </a:solidFill>
                <a:latin typeface="Montserrat Bold" pitchFamily="34" charset="0"/>
                <a:ea typeface="Montserrat Bold" pitchFamily="34" charset="-122"/>
                <a:cs typeface="Montserrat Bold" pitchFamily="34" charset="-120"/>
              </a:rPr>
              <a:t>1</a:t>
            </a:r>
            <a:endParaRPr lang="en-US" sz="1950" dirty="0"/>
          </a:p>
        </p:txBody>
      </p:sp>
      <p:sp>
        <p:nvSpPr>
          <p:cNvPr id="5" name="Text 3"/>
          <p:cNvSpPr/>
          <p:nvPr/>
        </p:nvSpPr>
        <p:spPr>
          <a:xfrm>
            <a:off x="3102769" y="1738551"/>
            <a:ext cx="2401610" cy="283131"/>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Multilingual Support</a:t>
            </a:r>
            <a:endParaRPr lang="en-US" sz="1750" dirty="0"/>
          </a:p>
        </p:txBody>
      </p:sp>
      <p:sp>
        <p:nvSpPr>
          <p:cNvPr id="6" name="Text 4"/>
          <p:cNvSpPr/>
          <p:nvPr/>
        </p:nvSpPr>
        <p:spPr>
          <a:xfrm>
            <a:off x="3102769" y="2141220"/>
            <a:ext cx="10630614" cy="597932"/>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Extending our model to handle multiple languages would significantly broaden its applicability, making it valuable across diverse markets and demographics.</a:t>
            </a:r>
            <a:endParaRPr lang="en-US" sz="1550" dirty="0"/>
          </a:p>
        </p:txBody>
      </p:sp>
      <p:sp>
        <p:nvSpPr>
          <p:cNvPr id="7" name="Shape 5"/>
          <p:cNvSpPr/>
          <p:nvPr/>
        </p:nvSpPr>
        <p:spPr>
          <a:xfrm>
            <a:off x="3003113" y="2928938"/>
            <a:ext cx="10829925" cy="11430"/>
          </a:xfrm>
          <a:prstGeom prst="roundRect">
            <a:avLst>
              <a:gd name="adj" fmla="val 261617"/>
            </a:avLst>
          </a:prstGeom>
          <a:solidFill>
            <a:srgbClr val="FFFFFF"/>
          </a:solidFill>
          <a:ln/>
        </p:spPr>
      </p:sp>
      <p:sp>
        <p:nvSpPr>
          <p:cNvPr id="8" name="Shape 6"/>
          <p:cNvSpPr/>
          <p:nvPr/>
        </p:nvSpPr>
        <p:spPr>
          <a:xfrm>
            <a:off x="697706" y="3038118"/>
            <a:ext cx="4411623" cy="1698188"/>
          </a:xfrm>
          <a:prstGeom prst="roundRect">
            <a:avLst>
              <a:gd name="adj" fmla="val 1761"/>
            </a:avLst>
          </a:prstGeom>
          <a:solidFill>
            <a:srgbClr val="FAA1A1"/>
          </a:solidFill>
          <a:ln/>
        </p:spPr>
      </p:sp>
      <p:sp>
        <p:nvSpPr>
          <p:cNvPr id="9" name="Text 7"/>
          <p:cNvSpPr/>
          <p:nvPr/>
        </p:nvSpPr>
        <p:spPr>
          <a:xfrm>
            <a:off x="897017" y="3700343"/>
            <a:ext cx="144542" cy="373737"/>
          </a:xfrm>
          <a:prstGeom prst="rect">
            <a:avLst/>
          </a:prstGeom>
          <a:noFill/>
          <a:ln/>
        </p:spPr>
        <p:txBody>
          <a:bodyPr wrap="none" lIns="0" tIns="0" rIns="0" bIns="0" rtlCol="0" anchor="t"/>
          <a:lstStyle/>
          <a:p>
            <a:pPr marL="0" indent="0" algn="ctr">
              <a:lnSpc>
                <a:spcPts val="2900"/>
              </a:lnSpc>
              <a:buNone/>
            </a:pPr>
            <a:r>
              <a:rPr lang="en-US" sz="1950" b="1" kern="0" spc="-20" dirty="0">
                <a:solidFill>
                  <a:srgbClr val="000000"/>
                </a:solidFill>
                <a:latin typeface="Montserrat Bold" pitchFamily="34" charset="0"/>
                <a:ea typeface="Montserrat Bold" pitchFamily="34" charset="-122"/>
                <a:cs typeface="Montserrat Bold" pitchFamily="34" charset="-120"/>
              </a:rPr>
              <a:t>2</a:t>
            </a:r>
            <a:endParaRPr lang="en-US" sz="1950" dirty="0"/>
          </a:p>
        </p:txBody>
      </p:sp>
      <p:sp>
        <p:nvSpPr>
          <p:cNvPr id="10" name="Text 8"/>
          <p:cNvSpPr/>
          <p:nvPr/>
        </p:nvSpPr>
        <p:spPr>
          <a:xfrm>
            <a:off x="5308640" y="3237428"/>
            <a:ext cx="2265283" cy="283131"/>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Real-Time Analysis</a:t>
            </a:r>
            <a:endParaRPr lang="en-US" sz="1750" dirty="0"/>
          </a:p>
        </p:txBody>
      </p:sp>
      <p:sp>
        <p:nvSpPr>
          <p:cNvPr id="11" name="Text 9"/>
          <p:cNvSpPr/>
          <p:nvPr/>
        </p:nvSpPr>
        <p:spPr>
          <a:xfrm>
            <a:off x="5308640" y="3640098"/>
            <a:ext cx="8424743" cy="896898"/>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Developing real-time sentiment analysis capabilities would allow for dynamic and immediate insights into human emotions, opening up opportunities for interactive applications and personalized experiences.</a:t>
            </a:r>
            <a:endParaRPr lang="en-US" sz="1550" dirty="0"/>
          </a:p>
        </p:txBody>
      </p:sp>
      <p:sp>
        <p:nvSpPr>
          <p:cNvPr id="12" name="Shape 10"/>
          <p:cNvSpPr/>
          <p:nvPr/>
        </p:nvSpPr>
        <p:spPr>
          <a:xfrm>
            <a:off x="5208984" y="4726781"/>
            <a:ext cx="8624054" cy="11430"/>
          </a:xfrm>
          <a:prstGeom prst="roundRect">
            <a:avLst>
              <a:gd name="adj" fmla="val 261617"/>
            </a:avLst>
          </a:prstGeom>
          <a:solidFill>
            <a:srgbClr val="FAA1A1"/>
          </a:solidFill>
          <a:ln/>
        </p:spPr>
      </p:sp>
      <p:sp>
        <p:nvSpPr>
          <p:cNvPr id="13" name="Shape 11"/>
          <p:cNvSpPr/>
          <p:nvPr/>
        </p:nvSpPr>
        <p:spPr>
          <a:xfrm>
            <a:off x="697706" y="4835962"/>
            <a:ext cx="6617494" cy="1698188"/>
          </a:xfrm>
          <a:prstGeom prst="roundRect">
            <a:avLst>
              <a:gd name="adj" fmla="val 1761"/>
            </a:avLst>
          </a:prstGeom>
          <a:solidFill>
            <a:srgbClr val="F9D933"/>
          </a:solidFill>
          <a:ln/>
        </p:spPr>
      </p:sp>
      <p:sp>
        <p:nvSpPr>
          <p:cNvPr id="14" name="Text 12"/>
          <p:cNvSpPr/>
          <p:nvPr/>
        </p:nvSpPr>
        <p:spPr>
          <a:xfrm>
            <a:off x="897017" y="5498187"/>
            <a:ext cx="145018" cy="373737"/>
          </a:xfrm>
          <a:prstGeom prst="rect">
            <a:avLst/>
          </a:prstGeom>
          <a:noFill/>
          <a:ln/>
        </p:spPr>
        <p:txBody>
          <a:bodyPr wrap="none" lIns="0" tIns="0" rIns="0" bIns="0" rtlCol="0" anchor="t"/>
          <a:lstStyle/>
          <a:p>
            <a:pPr marL="0" indent="0" algn="ctr">
              <a:lnSpc>
                <a:spcPts val="2900"/>
              </a:lnSpc>
              <a:buNone/>
            </a:pPr>
            <a:r>
              <a:rPr lang="en-US" sz="1950" b="1" kern="0" spc="-20" dirty="0">
                <a:solidFill>
                  <a:srgbClr val="000000"/>
                </a:solidFill>
                <a:latin typeface="Montserrat Bold" pitchFamily="34" charset="0"/>
                <a:ea typeface="Montserrat Bold" pitchFamily="34" charset="-122"/>
                <a:cs typeface="Montserrat Bold" pitchFamily="34" charset="-120"/>
              </a:rPr>
              <a:t>3</a:t>
            </a:r>
            <a:endParaRPr lang="en-US" sz="1950" dirty="0"/>
          </a:p>
        </p:txBody>
      </p:sp>
      <p:sp>
        <p:nvSpPr>
          <p:cNvPr id="15" name="Text 13"/>
          <p:cNvSpPr/>
          <p:nvPr/>
        </p:nvSpPr>
        <p:spPr>
          <a:xfrm>
            <a:off x="7514511" y="5035272"/>
            <a:ext cx="3090743" cy="283131"/>
          </a:xfrm>
          <a:prstGeom prst="rect">
            <a:avLst/>
          </a:prstGeom>
          <a:noFill/>
          <a:ln/>
        </p:spPr>
        <p:txBody>
          <a:bodyPr wrap="none" lIns="0" tIns="0" rIns="0" bIns="0" rtlCol="0" anchor="t"/>
          <a:lstStyle/>
          <a:p>
            <a:pPr marL="0" indent="0" algn="l">
              <a:lnSpc>
                <a:spcPts val="2200"/>
              </a:lnSpc>
              <a:buNone/>
            </a:pPr>
            <a:r>
              <a:rPr lang="en-US" sz="1750" b="1" kern="0" spc="-18" dirty="0">
                <a:solidFill>
                  <a:srgbClr val="E2E6E9"/>
                </a:solidFill>
                <a:latin typeface="Montserrat Bold" pitchFamily="34" charset="0"/>
                <a:ea typeface="Montserrat Bold" pitchFamily="34" charset="-122"/>
                <a:cs typeface="Montserrat Bold" pitchFamily="34" charset="-120"/>
              </a:rPr>
              <a:t>Contextual Understanding</a:t>
            </a:r>
            <a:endParaRPr lang="en-US" sz="1750" dirty="0"/>
          </a:p>
        </p:txBody>
      </p:sp>
      <p:sp>
        <p:nvSpPr>
          <p:cNvPr id="16" name="Text 14"/>
          <p:cNvSpPr/>
          <p:nvPr/>
        </p:nvSpPr>
        <p:spPr>
          <a:xfrm>
            <a:off x="7514511" y="5437942"/>
            <a:ext cx="6218873" cy="896898"/>
          </a:xfrm>
          <a:prstGeom prst="rect">
            <a:avLst/>
          </a:prstGeom>
          <a:noFill/>
          <a:ln/>
        </p:spPr>
        <p:txBody>
          <a:bodyPr wrap="square" lIns="0" tIns="0" rIns="0" bIns="0" rtlCol="0" anchor="t"/>
          <a:lstStyle/>
          <a:p>
            <a:pPr marL="0" indent="0" algn="l">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Integrating contextual information, such as the surrounding text or visuals, could help the model understand the nuances of sentiment within a broader context, leading to more accurate and insightful predictions.</a:t>
            </a:r>
            <a:endParaRPr lang="en-US" sz="1550" dirty="0"/>
          </a:p>
        </p:txBody>
      </p:sp>
      <p:sp>
        <p:nvSpPr>
          <p:cNvPr id="17" name="Text 15"/>
          <p:cNvSpPr/>
          <p:nvPr/>
        </p:nvSpPr>
        <p:spPr>
          <a:xfrm>
            <a:off x="697706" y="6758345"/>
            <a:ext cx="13234987" cy="896898"/>
          </a:xfrm>
          <a:prstGeom prst="rect">
            <a:avLst/>
          </a:prstGeom>
          <a:noFill/>
          <a:ln/>
        </p:spPr>
        <p:txBody>
          <a:bodyPr wrap="square" lIns="0" tIns="0" rIns="0" bIns="0" rtlCol="0" anchor="t"/>
          <a:lstStyle/>
          <a:p>
            <a:pPr marL="0" indent="0">
              <a:lnSpc>
                <a:spcPts val="2350"/>
              </a:lnSpc>
              <a:buNone/>
            </a:pPr>
            <a:r>
              <a:rPr lang="en-US" sz="1550" dirty="0">
                <a:solidFill>
                  <a:srgbClr val="E2E6E9"/>
                </a:solidFill>
                <a:latin typeface="Source Sans Pro" pitchFamily="34" charset="0"/>
                <a:ea typeface="Source Sans Pro" pitchFamily="34" charset="-122"/>
                <a:cs typeface="Source Sans Pro" pitchFamily="34" charset="-120"/>
              </a:rPr>
              <a:t>Sentiment detection by audio analysis is a rapidly evolving field with immense potential to transform industries and improve human lives. By exploring the power of data science and machine learning, we can unlock a deeper understanding of human emotions, leading to more effective communication, personalized experiences, and better support for mental well-being.</a:t>
            </a:r>
            <a:endParaRPr lang="en-US" sz="1550" dirty="0"/>
          </a:p>
        </p:txBody>
      </p:sp>
      <p:sp>
        <p:nvSpPr>
          <p:cNvPr id="18" name="Rectangle 17">
            <a:extLst>
              <a:ext uri="{FF2B5EF4-FFF2-40B4-BE49-F238E27FC236}">
                <a16:creationId xmlns:a16="http://schemas.microsoft.com/office/drawing/2014/main" id="{80B4C57D-BE44-DB45-2839-BC625CE8B65F}"/>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029533"/>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A Step-by-Step Journey: Building a Sentiment Detection System</a:t>
            </a:r>
            <a:endParaRPr lang="en-US" sz="4400" dirty="0"/>
          </a:p>
        </p:txBody>
      </p:sp>
      <p:sp>
        <p:nvSpPr>
          <p:cNvPr id="3" name="Text 1"/>
          <p:cNvSpPr/>
          <p:nvPr/>
        </p:nvSpPr>
        <p:spPr>
          <a:xfrm>
            <a:off x="863798" y="304907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Data Acquisition</a:t>
            </a:r>
            <a:endParaRPr lang="en-US" sz="2200" dirty="0"/>
          </a:p>
        </p:txBody>
      </p:sp>
      <p:sp>
        <p:nvSpPr>
          <p:cNvPr id="4" name="Text 2"/>
          <p:cNvSpPr/>
          <p:nvPr/>
        </p:nvSpPr>
        <p:spPr>
          <a:xfrm>
            <a:off x="863798" y="3646527"/>
            <a:ext cx="2774037" cy="3331488"/>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begin by acquiring a rich dataset of audio files labeled with various emotions. This dataset is crucial for training our machine learning model to accurately identify sentiment in new, unseen audio.</a:t>
            </a:r>
            <a:endParaRPr lang="en-US" sz="1900" dirty="0"/>
          </a:p>
        </p:txBody>
      </p:sp>
      <p:sp>
        <p:nvSpPr>
          <p:cNvPr id="5" name="Text 3"/>
          <p:cNvSpPr/>
          <p:nvPr/>
        </p:nvSpPr>
        <p:spPr>
          <a:xfrm>
            <a:off x="4247674" y="304907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Feature Extraction</a:t>
            </a:r>
            <a:endParaRPr lang="en-US" sz="2200" dirty="0"/>
          </a:p>
        </p:txBody>
      </p:sp>
      <p:sp>
        <p:nvSpPr>
          <p:cNvPr id="6" name="Text 4"/>
          <p:cNvSpPr/>
          <p:nvPr/>
        </p:nvSpPr>
        <p:spPr>
          <a:xfrm>
            <a:off x="4247674" y="3646527"/>
            <a:ext cx="2774037" cy="2961323"/>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Next, we extract valuable features from the audio files, such as pitch, intensity, and timbre. These features capture the nuances of human speech, helping us understand the emotional content.</a:t>
            </a:r>
            <a:endParaRPr lang="en-US" sz="1900" dirty="0"/>
          </a:p>
        </p:txBody>
      </p:sp>
      <p:sp>
        <p:nvSpPr>
          <p:cNvPr id="7" name="Text 5"/>
          <p:cNvSpPr/>
          <p:nvPr/>
        </p:nvSpPr>
        <p:spPr>
          <a:xfrm>
            <a:off x="7631549" y="3049072"/>
            <a:ext cx="27740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Model Training</a:t>
            </a:r>
            <a:endParaRPr lang="en-US" sz="2200" dirty="0"/>
          </a:p>
        </p:txBody>
      </p:sp>
      <p:sp>
        <p:nvSpPr>
          <p:cNvPr id="8" name="Text 6"/>
          <p:cNvSpPr/>
          <p:nvPr/>
        </p:nvSpPr>
        <p:spPr>
          <a:xfrm>
            <a:off x="7631549" y="3646527"/>
            <a:ext cx="2774037" cy="3331488"/>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With the extracted features, we train a machine learning model. This model learns to associate specific feature patterns with different emotions, enabling it to classify sentiment in new audio.</a:t>
            </a:r>
            <a:endParaRPr lang="en-US" sz="1900" dirty="0"/>
          </a:p>
        </p:txBody>
      </p:sp>
      <p:sp>
        <p:nvSpPr>
          <p:cNvPr id="9" name="Text 7"/>
          <p:cNvSpPr/>
          <p:nvPr/>
        </p:nvSpPr>
        <p:spPr>
          <a:xfrm>
            <a:off x="11015424" y="3049072"/>
            <a:ext cx="277403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Evaluation and Deployment</a:t>
            </a:r>
            <a:endParaRPr lang="en-US" sz="2200" dirty="0"/>
          </a:p>
        </p:txBody>
      </p:sp>
      <p:sp>
        <p:nvSpPr>
          <p:cNvPr id="10" name="Text 8"/>
          <p:cNvSpPr/>
          <p:nvPr/>
        </p:nvSpPr>
        <p:spPr>
          <a:xfrm>
            <a:off x="11015424" y="3997166"/>
            <a:ext cx="2774037" cy="2961323"/>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Finally, we evaluate the performance of our trained model on a separate set of data to assess its accuracy. Once satisfied with the results, we deploy the model for real-world applications.</a:t>
            </a:r>
            <a:endParaRPr lang="en-US" sz="1900" dirty="0"/>
          </a:p>
        </p:txBody>
      </p:sp>
      <p:sp>
        <p:nvSpPr>
          <p:cNvPr id="11" name="Rectangle 10">
            <a:extLst>
              <a:ext uri="{FF2B5EF4-FFF2-40B4-BE49-F238E27FC236}">
                <a16:creationId xmlns:a16="http://schemas.microsoft.com/office/drawing/2014/main" id="{3BCD44E7-EBB6-D511-48A5-1C5AB9755F52}"/>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5543" y="597694"/>
            <a:ext cx="7449503" cy="616268"/>
          </a:xfrm>
          <a:prstGeom prst="rect">
            <a:avLst/>
          </a:prstGeom>
          <a:noFill/>
          <a:ln/>
        </p:spPr>
        <p:txBody>
          <a:bodyPr wrap="none" lIns="0" tIns="0" rIns="0" bIns="0" rtlCol="0" anchor="t"/>
          <a:lstStyle/>
          <a:p>
            <a:pPr marL="0" indent="0">
              <a:lnSpc>
                <a:spcPts val="4850"/>
              </a:lnSpc>
              <a:buNone/>
            </a:pPr>
            <a:r>
              <a:rPr lang="en-US" sz="3850" b="1" kern="0" spc="-39" dirty="0">
                <a:solidFill>
                  <a:srgbClr val="FFFFFF"/>
                </a:solidFill>
                <a:latin typeface="Montserrat Bold" pitchFamily="34" charset="0"/>
                <a:ea typeface="Montserrat Bold" pitchFamily="34" charset="-122"/>
                <a:cs typeface="Montserrat Bold" pitchFamily="34" charset="-120"/>
              </a:rPr>
              <a:t>Exploring the Kaggle Dataset</a:t>
            </a:r>
            <a:endParaRPr lang="en-US" sz="3850" dirty="0"/>
          </a:p>
        </p:txBody>
      </p:sp>
      <p:sp>
        <p:nvSpPr>
          <p:cNvPr id="4" name="Shape 1"/>
          <p:cNvSpPr/>
          <p:nvPr/>
        </p:nvSpPr>
        <p:spPr>
          <a:xfrm>
            <a:off x="6245543" y="1539240"/>
            <a:ext cx="7625715" cy="4221599"/>
          </a:xfrm>
          <a:prstGeom prst="roundRect">
            <a:avLst>
              <a:gd name="adj" fmla="val 771"/>
            </a:avLst>
          </a:prstGeom>
          <a:noFill/>
          <a:ln w="7620">
            <a:solidFill>
              <a:srgbClr val="FFFFFF">
                <a:alpha val="24000"/>
              </a:srgbClr>
            </a:solidFill>
            <a:prstDash val="solid"/>
          </a:ln>
        </p:spPr>
      </p:sp>
      <p:sp>
        <p:nvSpPr>
          <p:cNvPr id="5" name="Shape 2"/>
          <p:cNvSpPr/>
          <p:nvPr/>
        </p:nvSpPr>
        <p:spPr>
          <a:xfrm>
            <a:off x="6253162" y="1546860"/>
            <a:ext cx="7610475" cy="600908"/>
          </a:xfrm>
          <a:prstGeom prst="rect">
            <a:avLst/>
          </a:prstGeom>
          <a:solidFill>
            <a:srgbClr val="FFFFFF">
              <a:alpha val="4000"/>
            </a:srgbClr>
          </a:solidFill>
          <a:ln/>
        </p:spPr>
      </p:sp>
      <p:sp>
        <p:nvSpPr>
          <p:cNvPr id="6" name="Text 3"/>
          <p:cNvSpPr/>
          <p:nvPr/>
        </p:nvSpPr>
        <p:spPr>
          <a:xfrm>
            <a:off x="6469975" y="1684615"/>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Emotion Label</a:t>
            </a:r>
            <a:endParaRPr lang="en-US" sz="1700" dirty="0"/>
          </a:p>
        </p:txBody>
      </p:sp>
      <p:sp>
        <p:nvSpPr>
          <p:cNvPr id="7" name="Text 4"/>
          <p:cNvSpPr/>
          <p:nvPr/>
        </p:nvSpPr>
        <p:spPr>
          <a:xfrm>
            <a:off x="10279023" y="1684615"/>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Number of Audio Files</a:t>
            </a:r>
            <a:endParaRPr lang="en-US" sz="1700" dirty="0"/>
          </a:p>
        </p:txBody>
      </p:sp>
      <p:sp>
        <p:nvSpPr>
          <p:cNvPr id="8" name="Shape 5"/>
          <p:cNvSpPr/>
          <p:nvPr/>
        </p:nvSpPr>
        <p:spPr>
          <a:xfrm>
            <a:off x="6253162" y="2147768"/>
            <a:ext cx="7610475" cy="600908"/>
          </a:xfrm>
          <a:prstGeom prst="rect">
            <a:avLst/>
          </a:prstGeom>
          <a:solidFill>
            <a:srgbClr val="000000">
              <a:alpha val="4000"/>
            </a:srgbClr>
          </a:solidFill>
          <a:ln/>
        </p:spPr>
      </p:sp>
      <p:sp>
        <p:nvSpPr>
          <p:cNvPr id="9" name="Text 6"/>
          <p:cNvSpPr/>
          <p:nvPr/>
        </p:nvSpPr>
        <p:spPr>
          <a:xfrm>
            <a:off x="6469975" y="2285524"/>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Angry</a:t>
            </a:r>
            <a:endParaRPr lang="en-US" sz="1700" dirty="0"/>
          </a:p>
        </p:txBody>
      </p:sp>
      <p:sp>
        <p:nvSpPr>
          <p:cNvPr id="10" name="Text 7"/>
          <p:cNvSpPr/>
          <p:nvPr/>
        </p:nvSpPr>
        <p:spPr>
          <a:xfrm>
            <a:off x="10279023" y="2285524"/>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11" name="Shape 8"/>
          <p:cNvSpPr/>
          <p:nvPr/>
        </p:nvSpPr>
        <p:spPr>
          <a:xfrm>
            <a:off x="6253162" y="2748677"/>
            <a:ext cx="7610475" cy="600908"/>
          </a:xfrm>
          <a:prstGeom prst="rect">
            <a:avLst/>
          </a:prstGeom>
          <a:solidFill>
            <a:srgbClr val="FFFFFF">
              <a:alpha val="4000"/>
            </a:srgbClr>
          </a:solidFill>
          <a:ln/>
        </p:spPr>
      </p:sp>
      <p:sp>
        <p:nvSpPr>
          <p:cNvPr id="12" name="Text 9"/>
          <p:cNvSpPr/>
          <p:nvPr/>
        </p:nvSpPr>
        <p:spPr>
          <a:xfrm>
            <a:off x="6469975" y="2886432"/>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Disgust</a:t>
            </a:r>
            <a:endParaRPr lang="en-US" sz="1700" dirty="0"/>
          </a:p>
        </p:txBody>
      </p:sp>
      <p:sp>
        <p:nvSpPr>
          <p:cNvPr id="13" name="Text 10"/>
          <p:cNvSpPr/>
          <p:nvPr/>
        </p:nvSpPr>
        <p:spPr>
          <a:xfrm>
            <a:off x="10279023" y="2886432"/>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14" name="Shape 11"/>
          <p:cNvSpPr/>
          <p:nvPr/>
        </p:nvSpPr>
        <p:spPr>
          <a:xfrm>
            <a:off x="6253162" y="3349585"/>
            <a:ext cx="7610475" cy="600908"/>
          </a:xfrm>
          <a:prstGeom prst="rect">
            <a:avLst/>
          </a:prstGeom>
          <a:solidFill>
            <a:srgbClr val="000000">
              <a:alpha val="4000"/>
            </a:srgbClr>
          </a:solidFill>
          <a:ln/>
        </p:spPr>
      </p:sp>
      <p:sp>
        <p:nvSpPr>
          <p:cNvPr id="15" name="Text 12"/>
          <p:cNvSpPr/>
          <p:nvPr/>
        </p:nvSpPr>
        <p:spPr>
          <a:xfrm>
            <a:off x="6469975" y="3487341"/>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Fear</a:t>
            </a:r>
            <a:endParaRPr lang="en-US" sz="1700" dirty="0"/>
          </a:p>
        </p:txBody>
      </p:sp>
      <p:sp>
        <p:nvSpPr>
          <p:cNvPr id="16" name="Text 13"/>
          <p:cNvSpPr/>
          <p:nvPr/>
        </p:nvSpPr>
        <p:spPr>
          <a:xfrm>
            <a:off x="10279023" y="3487341"/>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17" name="Shape 14"/>
          <p:cNvSpPr/>
          <p:nvPr/>
        </p:nvSpPr>
        <p:spPr>
          <a:xfrm>
            <a:off x="6253162" y="3950494"/>
            <a:ext cx="7610475" cy="600908"/>
          </a:xfrm>
          <a:prstGeom prst="rect">
            <a:avLst/>
          </a:prstGeom>
          <a:solidFill>
            <a:srgbClr val="FFFFFF">
              <a:alpha val="4000"/>
            </a:srgbClr>
          </a:solidFill>
          <a:ln/>
        </p:spPr>
      </p:sp>
      <p:sp>
        <p:nvSpPr>
          <p:cNvPr id="18" name="Text 15"/>
          <p:cNvSpPr/>
          <p:nvPr/>
        </p:nvSpPr>
        <p:spPr>
          <a:xfrm>
            <a:off x="6469975" y="4088249"/>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Happy</a:t>
            </a:r>
            <a:endParaRPr lang="en-US" sz="1700" dirty="0"/>
          </a:p>
        </p:txBody>
      </p:sp>
      <p:sp>
        <p:nvSpPr>
          <p:cNvPr id="19" name="Text 16"/>
          <p:cNvSpPr/>
          <p:nvPr/>
        </p:nvSpPr>
        <p:spPr>
          <a:xfrm>
            <a:off x="10279023" y="4088249"/>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20" name="Shape 17"/>
          <p:cNvSpPr/>
          <p:nvPr/>
        </p:nvSpPr>
        <p:spPr>
          <a:xfrm>
            <a:off x="6253162" y="4551402"/>
            <a:ext cx="7610475" cy="600908"/>
          </a:xfrm>
          <a:prstGeom prst="rect">
            <a:avLst/>
          </a:prstGeom>
          <a:solidFill>
            <a:srgbClr val="000000">
              <a:alpha val="4000"/>
            </a:srgbClr>
          </a:solidFill>
          <a:ln/>
        </p:spPr>
      </p:sp>
      <p:sp>
        <p:nvSpPr>
          <p:cNvPr id="21" name="Text 18"/>
          <p:cNvSpPr/>
          <p:nvPr/>
        </p:nvSpPr>
        <p:spPr>
          <a:xfrm>
            <a:off x="6469975" y="4689158"/>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Sad</a:t>
            </a:r>
            <a:endParaRPr lang="en-US" sz="1700" dirty="0"/>
          </a:p>
        </p:txBody>
      </p:sp>
      <p:sp>
        <p:nvSpPr>
          <p:cNvPr id="22" name="Text 19"/>
          <p:cNvSpPr/>
          <p:nvPr/>
        </p:nvSpPr>
        <p:spPr>
          <a:xfrm>
            <a:off x="10279023" y="4689158"/>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23" name="Shape 20"/>
          <p:cNvSpPr/>
          <p:nvPr/>
        </p:nvSpPr>
        <p:spPr>
          <a:xfrm>
            <a:off x="6253162" y="5152311"/>
            <a:ext cx="7610475" cy="600908"/>
          </a:xfrm>
          <a:prstGeom prst="rect">
            <a:avLst/>
          </a:prstGeom>
          <a:solidFill>
            <a:srgbClr val="FFFFFF">
              <a:alpha val="4000"/>
            </a:srgbClr>
          </a:solidFill>
          <a:ln/>
        </p:spPr>
      </p:sp>
      <p:sp>
        <p:nvSpPr>
          <p:cNvPr id="24" name="Text 21"/>
          <p:cNvSpPr/>
          <p:nvPr/>
        </p:nvSpPr>
        <p:spPr>
          <a:xfrm>
            <a:off x="6469975" y="5290066"/>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Neutral</a:t>
            </a:r>
            <a:endParaRPr lang="en-US" sz="1700" dirty="0"/>
          </a:p>
        </p:txBody>
      </p:sp>
      <p:sp>
        <p:nvSpPr>
          <p:cNvPr id="25" name="Text 22"/>
          <p:cNvSpPr/>
          <p:nvPr/>
        </p:nvSpPr>
        <p:spPr>
          <a:xfrm>
            <a:off x="10279023" y="5290066"/>
            <a:ext cx="3367802" cy="325398"/>
          </a:xfrm>
          <a:prstGeom prst="rect">
            <a:avLst/>
          </a:prstGeom>
          <a:noFill/>
          <a:ln/>
        </p:spPr>
        <p:txBody>
          <a:bodyPr wrap="non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1034</a:t>
            </a:r>
            <a:endParaRPr lang="en-US" sz="1700" dirty="0"/>
          </a:p>
        </p:txBody>
      </p:sp>
      <p:sp>
        <p:nvSpPr>
          <p:cNvPr id="26" name="Text 23"/>
          <p:cNvSpPr/>
          <p:nvPr/>
        </p:nvSpPr>
        <p:spPr>
          <a:xfrm>
            <a:off x="6245543" y="6004798"/>
            <a:ext cx="7625715" cy="1626989"/>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This dataset consisted of 6522 audio files categorized into six distinct emotions: angry, disgust, fear, happy, sad, and neutral. Eventually after cleaning and removing outliers the total number of audio files came to 6204. This rich data provides a comprehensive foundation for training our model to accurately identify a wide range of human sentiments.</a:t>
            </a:r>
            <a:endParaRPr lang="en-US" sz="1700" dirty="0"/>
          </a:p>
        </p:txBody>
      </p:sp>
      <p:sp>
        <p:nvSpPr>
          <p:cNvPr id="27" name="Rectangle 26">
            <a:extLst>
              <a:ext uri="{FF2B5EF4-FFF2-40B4-BE49-F238E27FC236}">
                <a16:creationId xmlns:a16="http://schemas.microsoft.com/office/drawing/2014/main" id="{FBFDBCE3-CA42-CCB0-43D7-38F99912DE1F}"/>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120503"/>
            <a:ext cx="12727424"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Data Preparation: Loading and Organization</a:t>
            </a:r>
            <a:endParaRPr lang="en-US" sz="4400" dirty="0"/>
          </a:p>
        </p:txBody>
      </p:sp>
      <p:sp>
        <p:nvSpPr>
          <p:cNvPr id="3" name="Text 1"/>
          <p:cNvSpPr/>
          <p:nvPr/>
        </p:nvSpPr>
        <p:spPr>
          <a:xfrm>
            <a:off x="863798" y="3438763"/>
            <a:ext cx="3879532"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Google Colab Environment</a:t>
            </a:r>
            <a:endParaRPr lang="en-US" sz="2200" dirty="0"/>
          </a:p>
        </p:txBody>
      </p:sp>
      <p:sp>
        <p:nvSpPr>
          <p:cNvPr id="4" name="Text 2"/>
          <p:cNvSpPr/>
          <p:nvPr/>
        </p:nvSpPr>
        <p:spPr>
          <a:xfrm>
            <a:off x="863798" y="4036219"/>
            <a:ext cx="6150293"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leverage the Google Colab platform for its user-friendly interface and powerful computing resources. Colab enables us to seamlessly load and process our dataset in a cloud-based environment.</a:t>
            </a:r>
            <a:endParaRPr lang="en-US" sz="1900" dirty="0"/>
          </a:p>
        </p:txBody>
      </p:sp>
      <p:sp>
        <p:nvSpPr>
          <p:cNvPr id="5" name="Text 3"/>
          <p:cNvSpPr/>
          <p:nvPr/>
        </p:nvSpPr>
        <p:spPr>
          <a:xfrm>
            <a:off x="7623929" y="3438763"/>
            <a:ext cx="309836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Creating a Dataframe</a:t>
            </a:r>
            <a:endParaRPr lang="en-US" sz="2200" dirty="0"/>
          </a:p>
        </p:txBody>
      </p:sp>
      <p:sp>
        <p:nvSpPr>
          <p:cNvPr id="6" name="Text 4"/>
          <p:cNvSpPr/>
          <p:nvPr/>
        </p:nvSpPr>
        <p:spPr>
          <a:xfrm>
            <a:off x="7623929" y="4036219"/>
            <a:ext cx="6150293"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create a Pandas dataframe to organize the data effectively. The dataframe stores the paths of our audio files and their corresponding emotion labels. This structure allows us to easily access and manipulate the data for training our model.</a:t>
            </a:r>
            <a:endParaRPr lang="en-US" sz="1900" dirty="0"/>
          </a:p>
        </p:txBody>
      </p:sp>
      <p:sp>
        <p:nvSpPr>
          <p:cNvPr id="7" name="Rectangle 6">
            <a:extLst>
              <a:ext uri="{FF2B5EF4-FFF2-40B4-BE49-F238E27FC236}">
                <a16:creationId xmlns:a16="http://schemas.microsoft.com/office/drawing/2014/main" id="{35D87294-C4A8-853E-2977-DB003610B708}"/>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5329" y="887968"/>
            <a:ext cx="7693343" cy="1177528"/>
          </a:xfrm>
          <a:prstGeom prst="rect">
            <a:avLst/>
          </a:prstGeom>
          <a:noFill/>
          <a:ln/>
        </p:spPr>
        <p:txBody>
          <a:bodyPr wrap="square" lIns="0" tIns="0" rIns="0" bIns="0" rtlCol="0" anchor="t"/>
          <a:lstStyle/>
          <a:p>
            <a:pPr marL="0" indent="0">
              <a:lnSpc>
                <a:spcPts val="4600"/>
              </a:lnSpc>
              <a:buNone/>
            </a:pPr>
            <a:r>
              <a:rPr lang="en-US" sz="3700" b="1" kern="0" spc="-37" dirty="0">
                <a:solidFill>
                  <a:srgbClr val="FFFFFF"/>
                </a:solidFill>
                <a:latin typeface="Montserrat Bold" pitchFamily="34" charset="0"/>
                <a:ea typeface="Montserrat Bold" pitchFamily="34" charset="-122"/>
                <a:cs typeface="Montserrat Bold" pitchFamily="34" charset="-120"/>
              </a:rPr>
              <a:t>Feature Extraction: Unveiling the Secrets of Audio</a:t>
            </a:r>
            <a:endParaRPr lang="en-US" sz="3700" dirty="0"/>
          </a:p>
        </p:txBody>
      </p:sp>
      <p:sp>
        <p:nvSpPr>
          <p:cNvPr id="4" name="Shape 1"/>
          <p:cNvSpPr/>
          <p:nvPr/>
        </p:nvSpPr>
        <p:spPr>
          <a:xfrm>
            <a:off x="725329" y="2376368"/>
            <a:ext cx="3743087" cy="2992517"/>
          </a:xfrm>
          <a:prstGeom prst="roundRect">
            <a:avLst>
              <a:gd name="adj" fmla="val 1039"/>
            </a:avLst>
          </a:prstGeom>
          <a:solidFill>
            <a:srgbClr val="303132"/>
          </a:solidFill>
          <a:ln/>
        </p:spPr>
      </p:sp>
      <p:sp>
        <p:nvSpPr>
          <p:cNvPr id="5" name="Text 2"/>
          <p:cNvSpPr/>
          <p:nvPr/>
        </p:nvSpPr>
        <p:spPr>
          <a:xfrm>
            <a:off x="932498" y="2583537"/>
            <a:ext cx="3328749" cy="588645"/>
          </a:xfrm>
          <a:prstGeom prst="rect">
            <a:avLst/>
          </a:prstGeom>
          <a:noFill/>
          <a:ln/>
        </p:spPr>
        <p:txBody>
          <a:bodyPr wrap="squar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Mel-Frequency Cepstral Coefficients (MFCCs)</a:t>
            </a:r>
            <a:endParaRPr lang="en-US" sz="1850" dirty="0"/>
          </a:p>
        </p:txBody>
      </p:sp>
      <p:sp>
        <p:nvSpPr>
          <p:cNvPr id="6" name="Text 3"/>
          <p:cNvSpPr/>
          <p:nvPr/>
        </p:nvSpPr>
        <p:spPr>
          <a:xfrm>
            <a:off x="932498" y="3296483"/>
            <a:ext cx="3328749" cy="1865233"/>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MFCCs capture the spectral envelope of audio, representing the distribution of energy across different frequencies. They are a robust feature for capturing the unique characteristics of human speech.</a:t>
            </a:r>
            <a:endParaRPr lang="en-US" sz="1600" dirty="0"/>
          </a:p>
        </p:txBody>
      </p:sp>
      <p:sp>
        <p:nvSpPr>
          <p:cNvPr id="7" name="Shape 4"/>
          <p:cNvSpPr/>
          <p:nvPr/>
        </p:nvSpPr>
        <p:spPr>
          <a:xfrm>
            <a:off x="4675584" y="2376368"/>
            <a:ext cx="3743087" cy="2992517"/>
          </a:xfrm>
          <a:prstGeom prst="roundRect">
            <a:avLst>
              <a:gd name="adj" fmla="val 1039"/>
            </a:avLst>
          </a:prstGeom>
          <a:solidFill>
            <a:srgbClr val="303132"/>
          </a:solidFill>
          <a:ln/>
        </p:spPr>
      </p:sp>
      <p:sp>
        <p:nvSpPr>
          <p:cNvPr id="8" name="Text 5"/>
          <p:cNvSpPr/>
          <p:nvPr/>
        </p:nvSpPr>
        <p:spPr>
          <a:xfrm>
            <a:off x="4882753" y="2583537"/>
            <a:ext cx="2355175" cy="294323"/>
          </a:xfrm>
          <a:prstGeom prst="rect">
            <a:avLst/>
          </a:prstGeom>
          <a:noFill/>
          <a:ln/>
        </p:spPr>
        <p:txBody>
          <a:bodyPr wrap="non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Zero-Crossing Rate</a:t>
            </a:r>
            <a:endParaRPr lang="en-US" sz="1850" dirty="0"/>
          </a:p>
        </p:txBody>
      </p:sp>
      <p:sp>
        <p:nvSpPr>
          <p:cNvPr id="9" name="Text 6"/>
          <p:cNvSpPr/>
          <p:nvPr/>
        </p:nvSpPr>
        <p:spPr>
          <a:xfrm>
            <a:off x="4882753" y="3002161"/>
            <a:ext cx="3328749" cy="1865233"/>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The zero-crossing rate measures how often the audio signal crosses the zero axis. It's particularly useful for detecting changes in speech patterns, which can be indicative of different emotions.</a:t>
            </a:r>
            <a:endParaRPr lang="en-US" sz="1600" dirty="0"/>
          </a:p>
        </p:txBody>
      </p:sp>
      <p:sp>
        <p:nvSpPr>
          <p:cNvPr id="10" name="Shape 7"/>
          <p:cNvSpPr/>
          <p:nvPr/>
        </p:nvSpPr>
        <p:spPr>
          <a:xfrm>
            <a:off x="725329" y="5576054"/>
            <a:ext cx="7693343" cy="1765578"/>
          </a:xfrm>
          <a:prstGeom prst="roundRect">
            <a:avLst>
              <a:gd name="adj" fmla="val 1761"/>
            </a:avLst>
          </a:prstGeom>
          <a:solidFill>
            <a:srgbClr val="303132"/>
          </a:solidFill>
          <a:ln/>
        </p:spPr>
      </p:sp>
      <p:sp>
        <p:nvSpPr>
          <p:cNvPr id="11" name="Text 8"/>
          <p:cNvSpPr/>
          <p:nvPr/>
        </p:nvSpPr>
        <p:spPr>
          <a:xfrm>
            <a:off x="932498" y="5783223"/>
            <a:ext cx="2355175" cy="294323"/>
          </a:xfrm>
          <a:prstGeom prst="rect">
            <a:avLst/>
          </a:prstGeom>
          <a:noFill/>
          <a:ln/>
        </p:spPr>
        <p:txBody>
          <a:bodyPr wrap="none" lIns="0" tIns="0" rIns="0" bIns="0" rtlCol="0" anchor="t"/>
          <a:lstStyle/>
          <a:p>
            <a:pPr marL="0" indent="0">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Spectral Centroid</a:t>
            </a:r>
            <a:endParaRPr lang="en-US" sz="1850" dirty="0"/>
          </a:p>
        </p:txBody>
      </p:sp>
      <p:sp>
        <p:nvSpPr>
          <p:cNvPr id="12" name="Text 9"/>
          <p:cNvSpPr/>
          <p:nvPr/>
        </p:nvSpPr>
        <p:spPr>
          <a:xfrm>
            <a:off x="932498" y="6201847"/>
            <a:ext cx="7279005" cy="932617"/>
          </a:xfrm>
          <a:prstGeom prst="rect">
            <a:avLst/>
          </a:prstGeom>
          <a:noFill/>
          <a:ln/>
        </p:spPr>
        <p:txBody>
          <a:bodyPr wrap="squar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The spectral centroid represents the center of mass of the audio spectrum. It provides a measure of the overall brightness or darkness of a sound, which can be related to different emotions.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9841" y="628888"/>
            <a:ext cx="7884319" cy="1022271"/>
          </a:xfrm>
          <a:prstGeom prst="rect">
            <a:avLst/>
          </a:prstGeom>
          <a:noFill/>
          <a:ln/>
        </p:spPr>
        <p:txBody>
          <a:bodyPr wrap="square" lIns="0" tIns="0" rIns="0" bIns="0" rtlCol="0" anchor="t"/>
          <a:lstStyle/>
          <a:p>
            <a:pPr marL="0" indent="0">
              <a:lnSpc>
                <a:spcPts val="4000"/>
              </a:lnSpc>
              <a:buNone/>
            </a:pPr>
            <a:r>
              <a:rPr lang="en-US" sz="3200" b="1" kern="0" spc="-32" dirty="0">
                <a:solidFill>
                  <a:srgbClr val="FFFFFF"/>
                </a:solidFill>
                <a:latin typeface="Montserrat Bold" pitchFamily="34" charset="0"/>
                <a:ea typeface="Montserrat Bold" pitchFamily="34" charset="-122"/>
                <a:cs typeface="Montserrat Bold" pitchFamily="34" charset="-120"/>
              </a:rPr>
              <a:t>Choosing the Right Tools: Machine Learning Models</a:t>
            </a:r>
            <a:endParaRPr lang="en-US" sz="3200" dirty="0"/>
          </a:p>
        </p:txBody>
      </p:sp>
      <p:pic>
        <p:nvPicPr>
          <p:cNvPr id="4" name="Image 1" descr="preencoded.png"/>
          <p:cNvPicPr>
            <a:picLocks noChangeAspect="1"/>
          </p:cNvPicPr>
          <p:nvPr/>
        </p:nvPicPr>
        <p:blipFill>
          <a:blip r:embed="rId4"/>
          <a:stretch>
            <a:fillRect/>
          </a:stretch>
        </p:blipFill>
        <p:spPr>
          <a:xfrm>
            <a:off x="629841" y="1921073"/>
            <a:ext cx="449818" cy="449818"/>
          </a:xfrm>
          <a:prstGeom prst="rect">
            <a:avLst/>
          </a:prstGeom>
        </p:spPr>
      </p:pic>
      <p:sp>
        <p:nvSpPr>
          <p:cNvPr id="5" name="Text 1"/>
          <p:cNvSpPr/>
          <p:nvPr/>
        </p:nvSpPr>
        <p:spPr>
          <a:xfrm>
            <a:off x="629841" y="2550795"/>
            <a:ext cx="2045018" cy="255627"/>
          </a:xfrm>
          <a:prstGeom prst="rect">
            <a:avLst/>
          </a:prstGeom>
          <a:noFill/>
          <a:ln/>
        </p:spPr>
        <p:txBody>
          <a:bodyPr wrap="none" lIns="0" tIns="0" rIns="0" bIns="0" rtlCol="0" anchor="t"/>
          <a:lstStyle/>
          <a:p>
            <a:pPr marL="0" indent="0" algn="l">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Neural Networks</a:t>
            </a:r>
            <a:endParaRPr lang="en-US" sz="1600" dirty="0"/>
          </a:p>
        </p:txBody>
      </p:sp>
      <p:sp>
        <p:nvSpPr>
          <p:cNvPr id="6" name="Text 2"/>
          <p:cNvSpPr/>
          <p:nvPr/>
        </p:nvSpPr>
        <p:spPr>
          <a:xfrm>
            <a:off x="629841" y="2914293"/>
            <a:ext cx="7884319" cy="540068"/>
          </a:xfrm>
          <a:prstGeom prst="rect">
            <a:avLst/>
          </a:prstGeom>
          <a:noFill/>
          <a:ln/>
        </p:spPr>
        <p:txBody>
          <a:bodyPr wrap="square" lIns="0" tIns="0" rIns="0" bIns="0" rtlCol="0" anchor="t"/>
          <a:lstStyle/>
          <a:p>
            <a:pPr marL="0" indent="0" algn="l">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Deep learning models, particularly convolutional neural networks (CNNs), excel at extracting complex patterns from audio data, making them ideal for sentiment classification.</a:t>
            </a:r>
            <a:endParaRPr lang="en-US" sz="1400" dirty="0"/>
          </a:p>
        </p:txBody>
      </p:sp>
      <p:pic>
        <p:nvPicPr>
          <p:cNvPr id="7" name="Image 2" descr="preencoded.png"/>
          <p:cNvPicPr>
            <a:picLocks noChangeAspect="1"/>
          </p:cNvPicPr>
          <p:nvPr/>
        </p:nvPicPr>
        <p:blipFill>
          <a:blip r:embed="rId5"/>
          <a:stretch>
            <a:fillRect/>
          </a:stretch>
        </p:blipFill>
        <p:spPr>
          <a:xfrm>
            <a:off x="629841" y="3994190"/>
            <a:ext cx="449818" cy="449818"/>
          </a:xfrm>
          <a:prstGeom prst="rect">
            <a:avLst/>
          </a:prstGeom>
        </p:spPr>
      </p:pic>
      <p:sp>
        <p:nvSpPr>
          <p:cNvPr id="8" name="Text 3"/>
          <p:cNvSpPr/>
          <p:nvPr/>
        </p:nvSpPr>
        <p:spPr>
          <a:xfrm>
            <a:off x="629841" y="4623911"/>
            <a:ext cx="2045018" cy="255627"/>
          </a:xfrm>
          <a:prstGeom prst="rect">
            <a:avLst/>
          </a:prstGeom>
          <a:noFill/>
          <a:ln/>
        </p:spPr>
        <p:txBody>
          <a:bodyPr wrap="none" lIns="0" tIns="0" rIns="0" bIns="0" rtlCol="0" anchor="t"/>
          <a:lstStyle/>
          <a:p>
            <a:pPr marL="0" indent="0" algn="l">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Decision Trees</a:t>
            </a:r>
            <a:endParaRPr lang="en-US" sz="1600" dirty="0"/>
          </a:p>
        </p:txBody>
      </p:sp>
      <p:sp>
        <p:nvSpPr>
          <p:cNvPr id="9" name="Text 4"/>
          <p:cNvSpPr/>
          <p:nvPr/>
        </p:nvSpPr>
        <p:spPr>
          <a:xfrm>
            <a:off x="629841" y="4987409"/>
            <a:ext cx="7884319" cy="540068"/>
          </a:xfrm>
          <a:prstGeom prst="rect">
            <a:avLst/>
          </a:prstGeom>
          <a:noFill/>
          <a:ln/>
        </p:spPr>
        <p:txBody>
          <a:bodyPr wrap="square" lIns="0" tIns="0" rIns="0" bIns="0" rtlCol="0" anchor="t"/>
          <a:lstStyle/>
          <a:p>
            <a:pPr marL="0" indent="0" algn="l">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Decision trees provide a transparent and interpretable approach to classification. They make decisions by splitting the data based on specific features, offering insight into the model's reasoning.</a:t>
            </a:r>
            <a:endParaRPr lang="en-US" sz="1400" dirty="0"/>
          </a:p>
        </p:txBody>
      </p:sp>
      <p:pic>
        <p:nvPicPr>
          <p:cNvPr id="10" name="Image 3" descr="preencoded.png"/>
          <p:cNvPicPr>
            <a:picLocks noChangeAspect="1"/>
          </p:cNvPicPr>
          <p:nvPr/>
        </p:nvPicPr>
        <p:blipFill>
          <a:blip r:embed="rId6"/>
          <a:stretch>
            <a:fillRect/>
          </a:stretch>
        </p:blipFill>
        <p:spPr>
          <a:xfrm>
            <a:off x="629841" y="6067306"/>
            <a:ext cx="449818" cy="449818"/>
          </a:xfrm>
          <a:prstGeom prst="rect">
            <a:avLst/>
          </a:prstGeom>
        </p:spPr>
      </p:pic>
      <p:sp>
        <p:nvSpPr>
          <p:cNvPr id="11" name="Text 5"/>
          <p:cNvSpPr/>
          <p:nvPr/>
        </p:nvSpPr>
        <p:spPr>
          <a:xfrm>
            <a:off x="629841" y="6697027"/>
            <a:ext cx="3433882" cy="255627"/>
          </a:xfrm>
          <a:prstGeom prst="rect">
            <a:avLst/>
          </a:prstGeom>
          <a:noFill/>
          <a:ln/>
        </p:spPr>
        <p:txBody>
          <a:bodyPr wrap="none" lIns="0" tIns="0" rIns="0" bIns="0" rtlCol="0" anchor="t"/>
          <a:lstStyle/>
          <a:p>
            <a:pPr marL="0" indent="0" algn="l">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Support Vector Machines (SVMs)</a:t>
            </a:r>
            <a:endParaRPr lang="en-US" sz="1600" dirty="0"/>
          </a:p>
        </p:txBody>
      </p:sp>
      <p:sp>
        <p:nvSpPr>
          <p:cNvPr id="12" name="Text 6"/>
          <p:cNvSpPr/>
          <p:nvPr/>
        </p:nvSpPr>
        <p:spPr>
          <a:xfrm>
            <a:off x="629841" y="7060525"/>
            <a:ext cx="7884319" cy="540068"/>
          </a:xfrm>
          <a:prstGeom prst="rect">
            <a:avLst/>
          </a:prstGeom>
          <a:noFill/>
          <a:ln/>
        </p:spPr>
        <p:txBody>
          <a:bodyPr wrap="square" lIns="0" tIns="0" rIns="0" bIns="0" rtlCol="0" anchor="t"/>
          <a:lstStyle/>
          <a:p>
            <a:pPr marL="0" indent="0" algn="l">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SVMs are powerful classifiers that find optimal hyperplanes to separate data into different classes. They are effective for handling high-dimensional data, often encountered in audio analysis.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2780"/>
          </a:xfrm>
          <a:prstGeom prst="rect">
            <a:avLst/>
          </a:prstGeom>
        </p:spPr>
      </p:pic>
      <p:sp>
        <p:nvSpPr>
          <p:cNvPr id="3" name="Text 0"/>
          <p:cNvSpPr/>
          <p:nvPr/>
        </p:nvSpPr>
        <p:spPr>
          <a:xfrm>
            <a:off x="627936" y="2869763"/>
            <a:ext cx="9270802" cy="509707"/>
          </a:xfrm>
          <a:prstGeom prst="rect">
            <a:avLst/>
          </a:prstGeom>
          <a:noFill/>
          <a:ln/>
        </p:spPr>
        <p:txBody>
          <a:bodyPr wrap="none" lIns="0" tIns="0" rIns="0" bIns="0" rtlCol="0" anchor="t"/>
          <a:lstStyle/>
          <a:p>
            <a:pPr marL="0" indent="0">
              <a:lnSpc>
                <a:spcPts val="4000"/>
              </a:lnSpc>
              <a:buNone/>
            </a:pPr>
            <a:r>
              <a:rPr lang="en-US" sz="3200" b="1" kern="0" spc="-32" dirty="0">
                <a:solidFill>
                  <a:srgbClr val="FFFFFF"/>
                </a:solidFill>
                <a:latin typeface="Montserrat Bold" pitchFamily="34" charset="0"/>
                <a:ea typeface="Montserrat Bold" pitchFamily="34" charset="-122"/>
                <a:cs typeface="Montserrat Bold" pitchFamily="34" charset="-120"/>
              </a:rPr>
              <a:t>Training and Evaluation: Refining Our Model</a:t>
            </a:r>
            <a:endParaRPr lang="en-US" sz="3200" dirty="0"/>
          </a:p>
        </p:txBody>
      </p:sp>
      <p:sp>
        <p:nvSpPr>
          <p:cNvPr id="4" name="Shape 1"/>
          <p:cNvSpPr/>
          <p:nvPr/>
        </p:nvSpPr>
        <p:spPr>
          <a:xfrm>
            <a:off x="627936" y="5625584"/>
            <a:ext cx="13374529" cy="22860"/>
          </a:xfrm>
          <a:prstGeom prst="roundRect">
            <a:avLst>
              <a:gd name="adj" fmla="val 117734"/>
            </a:avLst>
          </a:prstGeom>
          <a:solidFill>
            <a:srgbClr val="494A4B"/>
          </a:solidFill>
          <a:ln/>
        </p:spPr>
      </p:sp>
      <p:sp>
        <p:nvSpPr>
          <p:cNvPr id="5" name="Shape 2"/>
          <p:cNvSpPr/>
          <p:nvPr/>
        </p:nvSpPr>
        <p:spPr>
          <a:xfrm>
            <a:off x="3237548" y="4997648"/>
            <a:ext cx="22860" cy="627936"/>
          </a:xfrm>
          <a:prstGeom prst="roundRect">
            <a:avLst>
              <a:gd name="adj" fmla="val 117734"/>
            </a:avLst>
          </a:prstGeom>
          <a:solidFill>
            <a:srgbClr val="494A4B"/>
          </a:solidFill>
          <a:ln/>
        </p:spPr>
      </p:sp>
      <p:sp>
        <p:nvSpPr>
          <p:cNvPr id="6" name="Shape 3"/>
          <p:cNvSpPr/>
          <p:nvPr/>
        </p:nvSpPr>
        <p:spPr>
          <a:xfrm>
            <a:off x="3047167" y="5423773"/>
            <a:ext cx="403622" cy="403622"/>
          </a:xfrm>
          <a:prstGeom prst="roundRect">
            <a:avLst>
              <a:gd name="adj" fmla="val 6668"/>
            </a:avLst>
          </a:prstGeom>
          <a:solidFill>
            <a:srgbClr val="303132"/>
          </a:solidFill>
          <a:ln/>
        </p:spPr>
      </p:sp>
      <p:sp>
        <p:nvSpPr>
          <p:cNvPr id="7" name="Text 4"/>
          <p:cNvSpPr/>
          <p:nvPr/>
        </p:nvSpPr>
        <p:spPr>
          <a:xfrm>
            <a:off x="3202186" y="5503188"/>
            <a:ext cx="93464" cy="244673"/>
          </a:xfrm>
          <a:prstGeom prst="rect">
            <a:avLst/>
          </a:prstGeom>
          <a:noFill/>
          <a:ln/>
        </p:spPr>
        <p:txBody>
          <a:bodyPr wrap="none" lIns="0" tIns="0" rIns="0" bIns="0" rtlCol="0" anchor="t"/>
          <a:lstStyle/>
          <a:p>
            <a:pPr marL="0" indent="0" algn="ctr">
              <a:lnSpc>
                <a:spcPts val="1900"/>
              </a:lnSpc>
              <a:buNone/>
            </a:pPr>
            <a:r>
              <a:rPr lang="en-US" sz="1900" b="1" kern="0" spc="-19" dirty="0">
                <a:solidFill>
                  <a:srgbClr val="E2E6E9"/>
                </a:solidFill>
                <a:latin typeface="Montserrat Bold" pitchFamily="34" charset="0"/>
                <a:ea typeface="Montserrat Bold" pitchFamily="34" charset="-122"/>
                <a:cs typeface="Montserrat Bold" pitchFamily="34" charset="-120"/>
              </a:rPr>
              <a:t>1</a:t>
            </a:r>
            <a:endParaRPr lang="en-US" sz="1900" dirty="0"/>
          </a:p>
        </p:txBody>
      </p:sp>
      <p:sp>
        <p:nvSpPr>
          <p:cNvPr id="8" name="Text 5"/>
          <p:cNvSpPr/>
          <p:nvPr/>
        </p:nvSpPr>
        <p:spPr>
          <a:xfrm>
            <a:off x="2160984" y="3648551"/>
            <a:ext cx="2175986" cy="254794"/>
          </a:xfrm>
          <a:prstGeom prst="rect">
            <a:avLst/>
          </a:prstGeom>
          <a:noFill/>
          <a:ln/>
        </p:spPr>
        <p:txBody>
          <a:bodyPr wrap="none" lIns="0" tIns="0" rIns="0" bIns="0" rtlCol="0" anchor="t"/>
          <a:lstStyle/>
          <a:p>
            <a:pPr marL="0" indent="0" algn="ctr">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Splitting the Dataset</a:t>
            </a:r>
            <a:endParaRPr lang="en-US" sz="1600" dirty="0"/>
          </a:p>
        </p:txBody>
      </p:sp>
      <p:sp>
        <p:nvSpPr>
          <p:cNvPr id="9" name="Text 6"/>
          <p:cNvSpPr/>
          <p:nvPr/>
        </p:nvSpPr>
        <p:spPr>
          <a:xfrm>
            <a:off x="807244" y="4010977"/>
            <a:ext cx="4883587" cy="807244"/>
          </a:xfrm>
          <a:prstGeom prst="rect">
            <a:avLst/>
          </a:prstGeom>
          <a:noFill/>
          <a:ln/>
        </p:spPr>
        <p:txBody>
          <a:bodyPr wrap="square" lIns="0" tIns="0" rIns="0" bIns="0" rtlCol="0" anchor="t"/>
          <a:lstStyle/>
          <a:p>
            <a:pPr marL="0" indent="0" algn="ctr">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We divide our dataset into three parts: training data for model training, validation data for tuning model parameters, and test data for evaluating the model's performance on unseen data.</a:t>
            </a:r>
            <a:endParaRPr lang="en-US" sz="1400" dirty="0"/>
          </a:p>
        </p:txBody>
      </p:sp>
      <p:sp>
        <p:nvSpPr>
          <p:cNvPr id="10" name="Shape 7"/>
          <p:cNvSpPr/>
          <p:nvPr/>
        </p:nvSpPr>
        <p:spPr>
          <a:xfrm>
            <a:off x="5948243" y="5625584"/>
            <a:ext cx="22860" cy="627936"/>
          </a:xfrm>
          <a:prstGeom prst="roundRect">
            <a:avLst>
              <a:gd name="adj" fmla="val 117734"/>
            </a:avLst>
          </a:prstGeom>
          <a:solidFill>
            <a:srgbClr val="494A4B"/>
          </a:solidFill>
          <a:ln/>
        </p:spPr>
      </p:sp>
      <p:sp>
        <p:nvSpPr>
          <p:cNvPr id="11" name="Shape 8"/>
          <p:cNvSpPr/>
          <p:nvPr/>
        </p:nvSpPr>
        <p:spPr>
          <a:xfrm>
            <a:off x="5757863" y="5423773"/>
            <a:ext cx="403622" cy="403622"/>
          </a:xfrm>
          <a:prstGeom prst="roundRect">
            <a:avLst>
              <a:gd name="adj" fmla="val 6668"/>
            </a:avLst>
          </a:prstGeom>
          <a:solidFill>
            <a:srgbClr val="303132"/>
          </a:solidFill>
          <a:ln/>
        </p:spPr>
      </p:sp>
      <p:sp>
        <p:nvSpPr>
          <p:cNvPr id="12" name="Text 9"/>
          <p:cNvSpPr/>
          <p:nvPr/>
        </p:nvSpPr>
        <p:spPr>
          <a:xfrm>
            <a:off x="5888712" y="5503188"/>
            <a:ext cx="141923" cy="244673"/>
          </a:xfrm>
          <a:prstGeom prst="rect">
            <a:avLst/>
          </a:prstGeom>
          <a:noFill/>
          <a:ln/>
        </p:spPr>
        <p:txBody>
          <a:bodyPr wrap="none" lIns="0" tIns="0" rIns="0" bIns="0" rtlCol="0" anchor="t"/>
          <a:lstStyle/>
          <a:p>
            <a:pPr marL="0" indent="0" algn="ctr">
              <a:lnSpc>
                <a:spcPts val="1900"/>
              </a:lnSpc>
              <a:buNone/>
            </a:pPr>
            <a:r>
              <a:rPr lang="en-US" sz="1900" b="1" kern="0" spc="-19" dirty="0">
                <a:solidFill>
                  <a:srgbClr val="E2E6E9"/>
                </a:solidFill>
                <a:latin typeface="Montserrat Bold" pitchFamily="34" charset="0"/>
                <a:ea typeface="Montserrat Bold" pitchFamily="34" charset="-122"/>
                <a:cs typeface="Montserrat Bold" pitchFamily="34" charset="-120"/>
              </a:rPr>
              <a:t>2</a:t>
            </a:r>
            <a:endParaRPr lang="en-US" sz="1900" dirty="0"/>
          </a:p>
        </p:txBody>
      </p:sp>
      <p:sp>
        <p:nvSpPr>
          <p:cNvPr id="13" name="Text 10"/>
          <p:cNvSpPr/>
          <p:nvPr/>
        </p:nvSpPr>
        <p:spPr>
          <a:xfrm>
            <a:off x="4940260" y="6432947"/>
            <a:ext cx="2038826" cy="254794"/>
          </a:xfrm>
          <a:prstGeom prst="rect">
            <a:avLst/>
          </a:prstGeom>
          <a:noFill/>
          <a:ln/>
        </p:spPr>
        <p:txBody>
          <a:bodyPr wrap="none" lIns="0" tIns="0" rIns="0" bIns="0" rtlCol="0" anchor="t"/>
          <a:lstStyle/>
          <a:p>
            <a:pPr marL="0" indent="0" algn="ctr">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Model Training</a:t>
            </a:r>
            <a:endParaRPr lang="en-US" sz="1600" dirty="0"/>
          </a:p>
        </p:txBody>
      </p:sp>
      <p:sp>
        <p:nvSpPr>
          <p:cNvPr id="14" name="Text 11"/>
          <p:cNvSpPr/>
          <p:nvPr/>
        </p:nvSpPr>
        <p:spPr>
          <a:xfrm>
            <a:off x="3517940" y="6795373"/>
            <a:ext cx="4883587" cy="807244"/>
          </a:xfrm>
          <a:prstGeom prst="rect">
            <a:avLst/>
          </a:prstGeom>
          <a:noFill/>
          <a:ln/>
        </p:spPr>
        <p:txBody>
          <a:bodyPr wrap="square" lIns="0" tIns="0" rIns="0" bIns="0" rtlCol="0" anchor="t"/>
          <a:lstStyle/>
          <a:p>
            <a:pPr marL="0" indent="0" algn="ctr">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We train our chosen machine learning model on the training data, allowing it to learn the patterns associated with different emotions.</a:t>
            </a:r>
            <a:endParaRPr lang="en-US" sz="1400" dirty="0"/>
          </a:p>
        </p:txBody>
      </p:sp>
      <p:sp>
        <p:nvSpPr>
          <p:cNvPr id="15" name="Shape 12"/>
          <p:cNvSpPr/>
          <p:nvPr/>
        </p:nvSpPr>
        <p:spPr>
          <a:xfrm>
            <a:off x="8659058" y="4997648"/>
            <a:ext cx="22860" cy="627936"/>
          </a:xfrm>
          <a:prstGeom prst="roundRect">
            <a:avLst>
              <a:gd name="adj" fmla="val 117734"/>
            </a:avLst>
          </a:prstGeom>
          <a:solidFill>
            <a:srgbClr val="494A4B"/>
          </a:solidFill>
          <a:ln/>
        </p:spPr>
      </p:sp>
      <p:sp>
        <p:nvSpPr>
          <p:cNvPr id="16" name="Shape 13"/>
          <p:cNvSpPr/>
          <p:nvPr/>
        </p:nvSpPr>
        <p:spPr>
          <a:xfrm>
            <a:off x="8468678" y="5423773"/>
            <a:ext cx="403622" cy="403622"/>
          </a:xfrm>
          <a:prstGeom prst="roundRect">
            <a:avLst>
              <a:gd name="adj" fmla="val 6668"/>
            </a:avLst>
          </a:prstGeom>
          <a:solidFill>
            <a:srgbClr val="303132"/>
          </a:solidFill>
          <a:ln/>
        </p:spPr>
      </p:sp>
      <p:sp>
        <p:nvSpPr>
          <p:cNvPr id="17" name="Text 14"/>
          <p:cNvSpPr/>
          <p:nvPr/>
        </p:nvSpPr>
        <p:spPr>
          <a:xfrm>
            <a:off x="8599289" y="5503188"/>
            <a:ext cx="142399" cy="244673"/>
          </a:xfrm>
          <a:prstGeom prst="rect">
            <a:avLst/>
          </a:prstGeom>
          <a:noFill/>
          <a:ln/>
        </p:spPr>
        <p:txBody>
          <a:bodyPr wrap="none" lIns="0" tIns="0" rIns="0" bIns="0" rtlCol="0" anchor="t"/>
          <a:lstStyle/>
          <a:p>
            <a:pPr marL="0" indent="0" algn="ctr">
              <a:lnSpc>
                <a:spcPts val="1900"/>
              </a:lnSpc>
              <a:buNone/>
            </a:pPr>
            <a:r>
              <a:rPr lang="en-US" sz="1900" b="1" kern="0" spc="-19" dirty="0">
                <a:solidFill>
                  <a:srgbClr val="E2E6E9"/>
                </a:solidFill>
                <a:latin typeface="Montserrat Bold" pitchFamily="34" charset="0"/>
                <a:ea typeface="Montserrat Bold" pitchFamily="34" charset="-122"/>
                <a:cs typeface="Montserrat Bold" pitchFamily="34" charset="-120"/>
              </a:rPr>
              <a:t>3</a:t>
            </a:r>
            <a:endParaRPr lang="en-US" sz="1900" dirty="0"/>
          </a:p>
        </p:txBody>
      </p:sp>
      <p:sp>
        <p:nvSpPr>
          <p:cNvPr id="18" name="Text 15"/>
          <p:cNvSpPr/>
          <p:nvPr/>
        </p:nvSpPr>
        <p:spPr>
          <a:xfrm>
            <a:off x="7090767" y="3917633"/>
            <a:ext cx="3159443" cy="254794"/>
          </a:xfrm>
          <a:prstGeom prst="rect">
            <a:avLst/>
          </a:prstGeom>
          <a:noFill/>
          <a:ln/>
        </p:spPr>
        <p:txBody>
          <a:bodyPr wrap="none" lIns="0" tIns="0" rIns="0" bIns="0" rtlCol="0" anchor="t"/>
          <a:lstStyle/>
          <a:p>
            <a:pPr marL="0" indent="0" algn="ctr">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Hyperparameter Optimization</a:t>
            </a:r>
            <a:endParaRPr lang="en-US" sz="1600" dirty="0"/>
          </a:p>
        </p:txBody>
      </p:sp>
      <p:sp>
        <p:nvSpPr>
          <p:cNvPr id="19" name="Text 16"/>
          <p:cNvSpPr/>
          <p:nvPr/>
        </p:nvSpPr>
        <p:spPr>
          <a:xfrm>
            <a:off x="6228755" y="4280059"/>
            <a:ext cx="4883587" cy="538163"/>
          </a:xfrm>
          <a:prstGeom prst="rect">
            <a:avLst/>
          </a:prstGeom>
          <a:noFill/>
          <a:ln/>
        </p:spPr>
        <p:txBody>
          <a:bodyPr wrap="square" lIns="0" tIns="0" rIns="0" bIns="0" rtlCol="0" anchor="t"/>
          <a:lstStyle/>
          <a:p>
            <a:pPr marL="0" indent="0" algn="ctr">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We optimize the model's hyperparameters using the validation data, ensuring the model performs well on unseen data.</a:t>
            </a:r>
            <a:endParaRPr lang="en-US" sz="1400" dirty="0"/>
          </a:p>
        </p:txBody>
      </p:sp>
      <p:sp>
        <p:nvSpPr>
          <p:cNvPr id="20" name="Shape 17"/>
          <p:cNvSpPr/>
          <p:nvPr/>
        </p:nvSpPr>
        <p:spPr>
          <a:xfrm>
            <a:off x="11369754" y="5625584"/>
            <a:ext cx="22860" cy="627936"/>
          </a:xfrm>
          <a:prstGeom prst="roundRect">
            <a:avLst>
              <a:gd name="adj" fmla="val 117734"/>
            </a:avLst>
          </a:prstGeom>
          <a:solidFill>
            <a:srgbClr val="494A4B"/>
          </a:solidFill>
          <a:ln/>
        </p:spPr>
      </p:sp>
      <p:sp>
        <p:nvSpPr>
          <p:cNvPr id="21" name="Shape 18"/>
          <p:cNvSpPr/>
          <p:nvPr/>
        </p:nvSpPr>
        <p:spPr>
          <a:xfrm>
            <a:off x="11179373" y="5423773"/>
            <a:ext cx="403622" cy="403622"/>
          </a:xfrm>
          <a:prstGeom prst="roundRect">
            <a:avLst>
              <a:gd name="adj" fmla="val 6668"/>
            </a:avLst>
          </a:prstGeom>
          <a:solidFill>
            <a:srgbClr val="303132"/>
          </a:solidFill>
          <a:ln/>
        </p:spPr>
      </p:sp>
      <p:sp>
        <p:nvSpPr>
          <p:cNvPr id="22" name="Text 19"/>
          <p:cNvSpPr/>
          <p:nvPr/>
        </p:nvSpPr>
        <p:spPr>
          <a:xfrm>
            <a:off x="11298079" y="5503188"/>
            <a:ext cx="166092" cy="244673"/>
          </a:xfrm>
          <a:prstGeom prst="rect">
            <a:avLst/>
          </a:prstGeom>
          <a:noFill/>
          <a:ln/>
        </p:spPr>
        <p:txBody>
          <a:bodyPr wrap="none" lIns="0" tIns="0" rIns="0" bIns="0" rtlCol="0" anchor="t"/>
          <a:lstStyle/>
          <a:p>
            <a:pPr marL="0" indent="0" algn="ctr">
              <a:lnSpc>
                <a:spcPts val="1900"/>
              </a:lnSpc>
              <a:buNone/>
            </a:pPr>
            <a:r>
              <a:rPr lang="en-US" sz="1900" b="1" kern="0" spc="-19" dirty="0">
                <a:solidFill>
                  <a:srgbClr val="E2E6E9"/>
                </a:solidFill>
                <a:latin typeface="Montserrat Bold" pitchFamily="34" charset="0"/>
                <a:ea typeface="Montserrat Bold" pitchFamily="34" charset="-122"/>
                <a:cs typeface="Montserrat Bold" pitchFamily="34" charset="-120"/>
              </a:rPr>
              <a:t>4</a:t>
            </a:r>
            <a:endParaRPr lang="en-US" sz="1900" dirty="0"/>
          </a:p>
        </p:txBody>
      </p:sp>
      <p:sp>
        <p:nvSpPr>
          <p:cNvPr id="23" name="Text 20"/>
          <p:cNvSpPr/>
          <p:nvPr/>
        </p:nvSpPr>
        <p:spPr>
          <a:xfrm>
            <a:off x="10114359" y="6432947"/>
            <a:ext cx="2533769" cy="254794"/>
          </a:xfrm>
          <a:prstGeom prst="rect">
            <a:avLst/>
          </a:prstGeom>
          <a:noFill/>
          <a:ln/>
        </p:spPr>
        <p:txBody>
          <a:bodyPr wrap="none" lIns="0" tIns="0" rIns="0" bIns="0" rtlCol="0" anchor="t"/>
          <a:lstStyle/>
          <a:p>
            <a:pPr marL="0" indent="0" algn="ctr">
              <a:lnSpc>
                <a:spcPts val="2000"/>
              </a:lnSpc>
              <a:buNone/>
            </a:pPr>
            <a:r>
              <a:rPr lang="en-US" sz="1600" b="1" kern="0" spc="-16" dirty="0">
                <a:solidFill>
                  <a:srgbClr val="E2E6E9"/>
                </a:solidFill>
                <a:latin typeface="Montserrat Bold" pitchFamily="34" charset="0"/>
                <a:ea typeface="Montserrat Bold" pitchFamily="34" charset="-122"/>
                <a:cs typeface="Montserrat Bold" pitchFamily="34" charset="-120"/>
              </a:rPr>
              <a:t>Performance Evaluation</a:t>
            </a:r>
            <a:endParaRPr lang="en-US" sz="1600" dirty="0"/>
          </a:p>
        </p:txBody>
      </p:sp>
      <p:sp>
        <p:nvSpPr>
          <p:cNvPr id="24" name="Text 21"/>
          <p:cNvSpPr/>
          <p:nvPr/>
        </p:nvSpPr>
        <p:spPr>
          <a:xfrm>
            <a:off x="8939451" y="6795373"/>
            <a:ext cx="4883587" cy="538163"/>
          </a:xfrm>
          <a:prstGeom prst="rect">
            <a:avLst/>
          </a:prstGeom>
          <a:noFill/>
          <a:ln/>
        </p:spPr>
        <p:txBody>
          <a:bodyPr wrap="square" lIns="0" tIns="0" rIns="0" bIns="0" rtlCol="0" anchor="t"/>
          <a:lstStyle/>
          <a:p>
            <a:pPr marL="0" indent="0" algn="ctr">
              <a:lnSpc>
                <a:spcPts val="2100"/>
              </a:lnSpc>
              <a:buNone/>
            </a:pPr>
            <a:r>
              <a:rPr lang="en-US" sz="1400" dirty="0">
                <a:solidFill>
                  <a:srgbClr val="E2E6E9"/>
                </a:solidFill>
                <a:latin typeface="Source Sans Pro" pitchFamily="34" charset="0"/>
                <a:ea typeface="Source Sans Pro" pitchFamily="34" charset="-122"/>
                <a:cs typeface="Source Sans Pro" pitchFamily="34" charset="-120"/>
              </a:rPr>
              <a:t>We evaluate the model's performance on the test data using metrics such as accuracy, precision, recall, and F1 score.</a:t>
            </a:r>
            <a:endParaRPr lang="en-US" sz="1400" dirty="0"/>
          </a:p>
        </p:txBody>
      </p:sp>
      <p:sp>
        <p:nvSpPr>
          <p:cNvPr id="25" name="Rectangle 24">
            <a:extLst>
              <a:ext uri="{FF2B5EF4-FFF2-40B4-BE49-F238E27FC236}">
                <a16:creationId xmlns:a16="http://schemas.microsoft.com/office/drawing/2014/main" id="{213D10FE-2EE4-3DED-C4AE-6B6E3D25712C}"/>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DEFD228-0187-C3FB-BB32-1AE104611F4E}"/>
              </a:ext>
            </a:extLst>
          </p:cNvPr>
          <p:cNvSpPr txBox="1"/>
          <p:nvPr/>
        </p:nvSpPr>
        <p:spPr>
          <a:xfrm>
            <a:off x="-840002" y="7771789"/>
            <a:ext cx="14842467" cy="341697"/>
          </a:xfrm>
          <a:prstGeom prst="rect">
            <a:avLst/>
          </a:prstGeom>
          <a:noFill/>
        </p:spPr>
        <p:txBody>
          <a:bodyPr wrap="square">
            <a:spAutoFit/>
          </a:bodyPr>
          <a:lstStyle/>
          <a:p>
            <a:pPr marL="0" indent="0" algn="ctr">
              <a:lnSpc>
                <a:spcPts val="2100"/>
              </a:lnSpc>
              <a:buNone/>
            </a:pPr>
            <a:r>
              <a:rPr lang="en-US" sz="1200" b="1" dirty="0">
                <a:solidFill>
                  <a:schemeClr val="bg1"/>
                </a:solidFill>
                <a:latin typeface="Source Sans Pro" pitchFamily="34" charset="0"/>
                <a:ea typeface="Source Sans Pro" pitchFamily="34" charset="-122"/>
              </a:rPr>
              <a:t>Note: </a:t>
            </a:r>
            <a:r>
              <a:rPr lang="en-US" sz="1200" dirty="0">
                <a:solidFill>
                  <a:schemeClr val="bg1"/>
                </a:solidFill>
              </a:rPr>
              <a:t>Hyperparameter optimization was implemented in our code; however, it did not yield the desired results. As a result, the code for this optimization has not been included in the </a:t>
            </a:r>
            <a:r>
              <a:rPr lang="en-US" sz="1200" dirty="0" err="1">
                <a:solidFill>
                  <a:schemeClr val="bg1"/>
                </a:solidFill>
              </a:rPr>
              <a:t>Jupyter</a:t>
            </a:r>
            <a:r>
              <a:rPr lang="en-US" sz="1200" dirty="0">
                <a:solidFill>
                  <a:schemeClr val="bg1"/>
                </a:solidFill>
              </a:rPr>
              <a:t> notebook</a:t>
            </a:r>
            <a:r>
              <a:rPr lang="en-US" sz="1400" dirty="0">
                <a:solidFill>
                  <a:schemeClr val="bg1"/>
                </a:solidFill>
              </a:rPr>
              <a:t>.</a:t>
            </a:r>
            <a:endParaRPr lang="en-US" sz="13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1630" y="521256"/>
            <a:ext cx="7820739" cy="1073944"/>
          </a:xfrm>
          <a:prstGeom prst="rect">
            <a:avLst/>
          </a:prstGeom>
          <a:noFill/>
          <a:ln/>
        </p:spPr>
        <p:txBody>
          <a:bodyPr wrap="square" lIns="0" tIns="0" rIns="0" bIns="0" rtlCol="0" anchor="t"/>
          <a:lstStyle/>
          <a:p>
            <a:pPr marL="0" indent="0">
              <a:lnSpc>
                <a:spcPts val="4200"/>
              </a:lnSpc>
              <a:buNone/>
            </a:pPr>
            <a:r>
              <a:rPr lang="en-US" sz="3350" b="1" kern="0" spc="-34" dirty="0">
                <a:solidFill>
                  <a:srgbClr val="FFFFFF"/>
                </a:solidFill>
                <a:latin typeface="Montserrat Bold" pitchFamily="34" charset="0"/>
                <a:ea typeface="Montserrat Bold" pitchFamily="34" charset="-122"/>
                <a:cs typeface="Montserrat Bold" pitchFamily="34" charset="-120"/>
              </a:rPr>
              <a:t>Best Model Evaluation: </a:t>
            </a:r>
          </a:p>
          <a:p>
            <a:pPr marL="0" indent="0">
              <a:lnSpc>
                <a:spcPts val="4200"/>
              </a:lnSpc>
              <a:buNone/>
            </a:pPr>
            <a:r>
              <a:rPr lang="en-US" sz="3350" b="1" kern="0" spc="-34" dirty="0">
                <a:solidFill>
                  <a:srgbClr val="FFFFFF"/>
                </a:solidFill>
                <a:latin typeface="Montserrat Bold" pitchFamily="34" charset="0"/>
                <a:ea typeface="Montserrat Bold" pitchFamily="34" charset="-122"/>
              </a:rPr>
              <a:t>LSTM Model</a:t>
            </a:r>
            <a:endParaRPr lang="en-US" sz="3350" dirty="0"/>
          </a:p>
        </p:txBody>
      </p:sp>
      <p:sp>
        <p:nvSpPr>
          <p:cNvPr id="4" name="Text 1"/>
          <p:cNvSpPr/>
          <p:nvPr/>
        </p:nvSpPr>
        <p:spPr>
          <a:xfrm>
            <a:off x="661630" y="1973104"/>
            <a:ext cx="3768566" cy="500896"/>
          </a:xfrm>
          <a:prstGeom prst="rect">
            <a:avLst/>
          </a:prstGeom>
          <a:noFill/>
          <a:ln/>
        </p:spPr>
        <p:txBody>
          <a:bodyPr wrap="none" lIns="0" tIns="0" rIns="0" bIns="0" rtlCol="0" anchor="t"/>
          <a:lstStyle/>
          <a:p>
            <a:pPr marL="0" indent="0" algn="ctr">
              <a:lnSpc>
                <a:spcPts val="3900"/>
              </a:lnSpc>
              <a:buNone/>
            </a:pPr>
            <a:r>
              <a:rPr lang="en-US" sz="3900" b="1" kern="0" spc="-39" dirty="0">
                <a:solidFill>
                  <a:srgbClr val="E2E6E9"/>
                </a:solidFill>
                <a:latin typeface="Montserrat Bold" pitchFamily="34" charset="0"/>
                <a:ea typeface="Montserrat Bold" pitchFamily="34" charset="-122"/>
                <a:cs typeface="Montserrat Bold" pitchFamily="34" charset="-120"/>
              </a:rPr>
              <a:t>78%</a:t>
            </a:r>
            <a:endParaRPr lang="en-US" sz="3900" dirty="0"/>
          </a:p>
        </p:txBody>
      </p:sp>
      <p:sp>
        <p:nvSpPr>
          <p:cNvPr id="5" name="Text 2"/>
          <p:cNvSpPr/>
          <p:nvPr/>
        </p:nvSpPr>
        <p:spPr>
          <a:xfrm>
            <a:off x="1471851" y="2710101"/>
            <a:ext cx="2148126" cy="268486"/>
          </a:xfrm>
          <a:prstGeom prst="rect">
            <a:avLst/>
          </a:prstGeom>
          <a:noFill/>
          <a:ln/>
        </p:spPr>
        <p:txBody>
          <a:bodyPr wrap="none" lIns="0" tIns="0" rIns="0" bIns="0" rtlCol="0" anchor="t"/>
          <a:lstStyle/>
          <a:p>
            <a:pPr marL="0" indent="0" algn="ctr">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Accuracy</a:t>
            </a:r>
            <a:endParaRPr lang="en-US" sz="1650" dirty="0"/>
          </a:p>
        </p:txBody>
      </p:sp>
      <p:sp>
        <p:nvSpPr>
          <p:cNvPr id="6" name="Text 3"/>
          <p:cNvSpPr/>
          <p:nvPr/>
        </p:nvSpPr>
        <p:spPr>
          <a:xfrm>
            <a:off x="661630" y="3091934"/>
            <a:ext cx="3768566" cy="1134427"/>
          </a:xfrm>
          <a:prstGeom prst="rect">
            <a:avLst/>
          </a:prstGeom>
          <a:noFill/>
          <a:ln/>
        </p:spPr>
        <p:txBody>
          <a:bodyPr wrap="square" lIns="0" tIns="0" rIns="0" bIns="0" rtlCol="0" anchor="t"/>
          <a:lstStyle/>
          <a:p>
            <a:pPr marL="0" indent="0" algn="ctr">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accuracy of our model indicates its ability to correctly predict the sentiment of audio files. A high accuracy score suggests a model that is generally reliable.</a:t>
            </a:r>
            <a:endParaRPr lang="en-US" sz="1450" dirty="0"/>
          </a:p>
        </p:txBody>
      </p:sp>
      <p:sp>
        <p:nvSpPr>
          <p:cNvPr id="7" name="Text 4"/>
          <p:cNvSpPr/>
          <p:nvPr/>
        </p:nvSpPr>
        <p:spPr>
          <a:xfrm>
            <a:off x="4713684" y="1973104"/>
            <a:ext cx="3768685" cy="500896"/>
          </a:xfrm>
          <a:prstGeom prst="rect">
            <a:avLst/>
          </a:prstGeom>
          <a:noFill/>
          <a:ln/>
        </p:spPr>
        <p:txBody>
          <a:bodyPr wrap="none" lIns="0" tIns="0" rIns="0" bIns="0" rtlCol="0" anchor="t"/>
          <a:lstStyle/>
          <a:p>
            <a:pPr marL="0" indent="0" algn="ctr">
              <a:lnSpc>
                <a:spcPts val="3900"/>
              </a:lnSpc>
              <a:buNone/>
            </a:pPr>
            <a:r>
              <a:rPr lang="en-US" sz="3900" b="1" kern="0" spc="-39" dirty="0">
                <a:solidFill>
                  <a:srgbClr val="E2E6E9"/>
                </a:solidFill>
                <a:latin typeface="Montserrat Bold" pitchFamily="34" charset="0"/>
                <a:ea typeface="Montserrat Bold" pitchFamily="34" charset="-122"/>
                <a:cs typeface="Montserrat Bold" pitchFamily="34" charset="-120"/>
              </a:rPr>
              <a:t>66%</a:t>
            </a:r>
            <a:endParaRPr lang="en-US" sz="3900" dirty="0"/>
          </a:p>
        </p:txBody>
      </p:sp>
      <p:sp>
        <p:nvSpPr>
          <p:cNvPr id="8" name="Text 5"/>
          <p:cNvSpPr/>
          <p:nvPr/>
        </p:nvSpPr>
        <p:spPr>
          <a:xfrm>
            <a:off x="5523905" y="2710101"/>
            <a:ext cx="2148126" cy="268486"/>
          </a:xfrm>
          <a:prstGeom prst="rect">
            <a:avLst/>
          </a:prstGeom>
          <a:noFill/>
          <a:ln/>
        </p:spPr>
        <p:txBody>
          <a:bodyPr wrap="none" lIns="0" tIns="0" rIns="0" bIns="0" rtlCol="0" anchor="t"/>
          <a:lstStyle/>
          <a:p>
            <a:pPr marL="0" indent="0" algn="ctr">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Precision</a:t>
            </a:r>
            <a:endParaRPr lang="en-US" sz="1650" dirty="0"/>
          </a:p>
        </p:txBody>
      </p:sp>
      <p:sp>
        <p:nvSpPr>
          <p:cNvPr id="9" name="Text 6"/>
          <p:cNvSpPr/>
          <p:nvPr/>
        </p:nvSpPr>
        <p:spPr>
          <a:xfrm>
            <a:off x="4713684" y="3091934"/>
            <a:ext cx="3768685" cy="1418034"/>
          </a:xfrm>
          <a:prstGeom prst="rect">
            <a:avLst/>
          </a:prstGeom>
          <a:noFill/>
          <a:ln/>
        </p:spPr>
        <p:txBody>
          <a:bodyPr wrap="square" lIns="0" tIns="0" rIns="0" bIns="0" rtlCol="0" anchor="t"/>
          <a:lstStyle/>
          <a:p>
            <a:pPr marL="0" indent="0" algn="ctr">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Precision measures the model's ability to correctly identify a specific emotion, minimizing false positives. A high precision score is crucial for applications where accuracy is paramount.</a:t>
            </a:r>
            <a:endParaRPr lang="en-US" sz="1450" dirty="0"/>
          </a:p>
        </p:txBody>
      </p:sp>
      <p:sp>
        <p:nvSpPr>
          <p:cNvPr id="10" name="Text 7"/>
          <p:cNvSpPr/>
          <p:nvPr/>
        </p:nvSpPr>
        <p:spPr>
          <a:xfrm>
            <a:off x="661630" y="5171480"/>
            <a:ext cx="3768566" cy="500896"/>
          </a:xfrm>
          <a:prstGeom prst="rect">
            <a:avLst/>
          </a:prstGeom>
          <a:noFill/>
          <a:ln/>
        </p:spPr>
        <p:txBody>
          <a:bodyPr wrap="none" lIns="0" tIns="0" rIns="0" bIns="0" rtlCol="0" anchor="t"/>
          <a:lstStyle/>
          <a:p>
            <a:pPr marL="0" indent="0" algn="ctr">
              <a:lnSpc>
                <a:spcPts val="3900"/>
              </a:lnSpc>
              <a:buNone/>
            </a:pPr>
            <a:r>
              <a:rPr lang="en-US" sz="3900" b="1" kern="0" spc="-39" dirty="0">
                <a:solidFill>
                  <a:srgbClr val="E2E6E9"/>
                </a:solidFill>
                <a:latin typeface="Montserrat Bold" pitchFamily="34" charset="0"/>
                <a:ea typeface="Montserrat Bold" pitchFamily="34" charset="-122"/>
                <a:cs typeface="Montserrat Bold" pitchFamily="34" charset="-120"/>
              </a:rPr>
              <a:t>78%</a:t>
            </a:r>
            <a:endParaRPr lang="en-US" sz="3900" dirty="0"/>
          </a:p>
        </p:txBody>
      </p:sp>
      <p:sp>
        <p:nvSpPr>
          <p:cNvPr id="11" name="Text 8"/>
          <p:cNvSpPr/>
          <p:nvPr/>
        </p:nvSpPr>
        <p:spPr>
          <a:xfrm>
            <a:off x="1471851" y="5908477"/>
            <a:ext cx="2148126" cy="268486"/>
          </a:xfrm>
          <a:prstGeom prst="rect">
            <a:avLst/>
          </a:prstGeom>
          <a:noFill/>
          <a:ln/>
        </p:spPr>
        <p:txBody>
          <a:bodyPr wrap="none" lIns="0" tIns="0" rIns="0" bIns="0" rtlCol="0" anchor="t"/>
          <a:lstStyle/>
          <a:p>
            <a:pPr marL="0" indent="0" algn="ctr">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Recall</a:t>
            </a:r>
            <a:endParaRPr lang="en-US" sz="1650" dirty="0"/>
          </a:p>
        </p:txBody>
      </p:sp>
      <p:sp>
        <p:nvSpPr>
          <p:cNvPr id="12" name="Text 9"/>
          <p:cNvSpPr/>
          <p:nvPr/>
        </p:nvSpPr>
        <p:spPr>
          <a:xfrm>
            <a:off x="661630" y="6290310"/>
            <a:ext cx="3768566" cy="1418034"/>
          </a:xfrm>
          <a:prstGeom prst="rect">
            <a:avLst/>
          </a:prstGeom>
          <a:noFill/>
          <a:ln/>
        </p:spPr>
        <p:txBody>
          <a:bodyPr wrap="square" lIns="0" tIns="0" rIns="0" bIns="0" rtlCol="0" anchor="t"/>
          <a:lstStyle/>
          <a:p>
            <a:pPr marL="0" indent="0" algn="ctr">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Recall measures the model's ability to capture all instances of a particular emotion, minimizing false negatives. High recall is essential for applications where detecting all cases of a specific emotion is critical.</a:t>
            </a:r>
            <a:endParaRPr lang="en-US" sz="1450" dirty="0"/>
          </a:p>
        </p:txBody>
      </p:sp>
      <p:sp>
        <p:nvSpPr>
          <p:cNvPr id="13" name="Text 10"/>
          <p:cNvSpPr/>
          <p:nvPr/>
        </p:nvSpPr>
        <p:spPr>
          <a:xfrm>
            <a:off x="4713684" y="5171480"/>
            <a:ext cx="3768685" cy="500896"/>
          </a:xfrm>
          <a:prstGeom prst="rect">
            <a:avLst/>
          </a:prstGeom>
          <a:noFill/>
          <a:ln/>
        </p:spPr>
        <p:txBody>
          <a:bodyPr wrap="none" lIns="0" tIns="0" rIns="0" bIns="0" rtlCol="0" anchor="t"/>
          <a:lstStyle/>
          <a:p>
            <a:pPr marL="0" indent="0" algn="ctr">
              <a:lnSpc>
                <a:spcPts val="3900"/>
              </a:lnSpc>
              <a:buNone/>
            </a:pPr>
            <a:r>
              <a:rPr lang="en-US" sz="3900" b="1" kern="0" spc="-39" dirty="0">
                <a:solidFill>
                  <a:srgbClr val="E2E6E9"/>
                </a:solidFill>
                <a:latin typeface="Montserrat Bold" pitchFamily="34" charset="0"/>
                <a:ea typeface="Montserrat Bold" pitchFamily="34" charset="-122"/>
                <a:cs typeface="Montserrat Bold" pitchFamily="34" charset="-120"/>
              </a:rPr>
              <a:t>71%</a:t>
            </a:r>
            <a:endParaRPr lang="en-US" sz="3900" dirty="0"/>
          </a:p>
        </p:txBody>
      </p:sp>
      <p:sp>
        <p:nvSpPr>
          <p:cNvPr id="14" name="Text 11"/>
          <p:cNvSpPr/>
          <p:nvPr/>
        </p:nvSpPr>
        <p:spPr>
          <a:xfrm>
            <a:off x="5523905" y="5908477"/>
            <a:ext cx="2148126" cy="268486"/>
          </a:xfrm>
          <a:prstGeom prst="rect">
            <a:avLst/>
          </a:prstGeom>
          <a:noFill/>
          <a:ln/>
        </p:spPr>
        <p:txBody>
          <a:bodyPr wrap="none" lIns="0" tIns="0" rIns="0" bIns="0" rtlCol="0" anchor="t"/>
          <a:lstStyle/>
          <a:p>
            <a:pPr marL="0" indent="0" algn="ctr">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F1 Score</a:t>
            </a:r>
            <a:endParaRPr lang="en-US" sz="1650" dirty="0"/>
          </a:p>
        </p:txBody>
      </p:sp>
      <p:sp>
        <p:nvSpPr>
          <p:cNvPr id="15" name="Text 12"/>
          <p:cNvSpPr/>
          <p:nvPr/>
        </p:nvSpPr>
        <p:spPr>
          <a:xfrm>
            <a:off x="4713684" y="6290310"/>
            <a:ext cx="3768685" cy="1418034"/>
          </a:xfrm>
          <a:prstGeom prst="rect">
            <a:avLst/>
          </a:prstGeom>
          <a:noFill/>
          <a:ln/>
        </p:spPr>
        <p:txBody>
          <a:bodyPr wrap="square" lIns="0" tIns="0" rIns="0" bIns="0" rtlCol="0" anchor="t"/>
          <a:lstStyle/>
          <a:p>
            <a:pPr marL="0" indent="0" algn="ctr">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F1 score is a metric used to evaluate the performance of a classification model. It is the harmonic mean of precision and recall, providing a single score that balances both of these measures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1376" y="417552"/>
            <a:ext cx="4464844" cy="431363"/>
          </a:xfrm>
          <a:prstGeom prst="rect">
            <a:avLst/>
          </a:prstGeom>
          <a:noFill/>
          <a:ln/>
        </p:spPr>
        <p:txBody>
          <a:bodyPr wrap="none" lIns="0" tIns="0" rIns="0" bIns="0" rtlCol="0" anchor="t"/>
          <a:lstStyle/>
          <a:p>
            <a:pPr marL="0" indent="0">
              <a:lnSpc>
                <a:spcPts val="3350"/>
              </a:lnSpc>
              <a:buNone/>
            </a:pPr>
            <a:r>
              <a:rPr lang="en-US" sz="2700" b="1" kern="0" spc="-27" dirty="0">
                <a:solidFill>
                  <a:srgbClr val="FFFFFF"/>
                </a:solidFill>
                <a:latin typeface="Montserrat Bold" pitchFamily="34" charset="0"/>
                <a:ea typeface="Montserrat Bold" pitchFamily="34" charset="-122"/>
                <a:cs typeface="Montserrat Bold" pitchFamily="34" charset="-120"/>
              </a:rPr>
              <a:t>Comparative Analysis of Alternative Models</a:t>
            </a:r>
            <a:endParaRPr lang="en-US" sz="2700" dirty="0"/>
          </a:p>
        </p:txBody>
      </p:sp>
      <p:sp>
        <p:nvSpPr>
          <p:cNvPr id="3" name="Text 1"/>
          <p:cNvSpPr/>
          <p:nvPr/>
        </p:nvSpPr>
        <p:spPr>
          <a:xfrm>
            <a:off x="544682" y="4434684"/>
            <a:ext cx="2876669" cy="345043"/>
          </a:xfrm>
          <a:prstGeom prst="rect">
            <a:avLst/>
          </a:prstGeom>
          <a:noFill/>
          <a:ln/>
        </p:spPr>
        <p:txBody>
          <a:bodyPr wrap="none" lIns="0" tIns="0" rIns="0" bIns="0" rtlCol="0" anchor="t"/>
          <a:lstStyle/>
          <a:p>
            <a:pPr marL="0" indent="0">
              <a:lnSpc>
                <a:spcPts val="2700"/>
              </a:lnSpc>
              <a:buNone/>
            </a:pPr>
            <a:r>
              <a:rPr lang="en-US" sz="2150" b="1" kern="0" spc="-22" dirty="0">
                <a:solidFill>
                  <a:srgbClr val="FFFFFF"/>
                </a:solidFill>
                <a:latin typeface="Montserrat Bold" pitchFamily="34" charset="0"/>
                <a:ea typeface="Montserrat Bold" pitchFamily="34" charset="-122"/>
                <a:cs typeface="Montserrat Bold" pitchFamily="34" charset="-120"/>
              </a:rPr>
              <a:t>Decision Tree Model</a:t>
            </a:r>
            <a:endParaRPr lang="en-US" sz="2150" dirty="0"/>
          </a:p>
        </p:txBody>
      </p:sp>
      <p:sp>
        <p:nvSpPr>
          <p:cNvPr id="17" name="Text 15"/>
          <p:cNvSpPr/>
          <p:nvPr/>
        </p:nvSpPr>
        <p:spPr>
          <a:xfrm>
            <a:off x="7032283" y="4388020"/>
            <a:ext cx="4235529" cy="345043"/>
          </a:xfrm>
          <a:prstGeom prst="rect">
            <a:avLst/>
          </a:prstGeom>
          <a:noFill/>
          <a:ln/>
        </p:spPr>
        <p:txBody>
          <a:bodyPr wrap="none" lIns="0" tIns="0" rIns="0" bIns="0" rtlCol="0" anchor="t"/>
          <a:lstStyle/>
          <a:p>
            <a:pPr marL="0" indent="0">
              <a:lnSpc>
                <a:spcPts val="2700"/>
              </a:lnSpc>
              <a:buNone/>
            </a:pPr>
            <a:r>
              <a:rPr lang="en-US" sz="2150" b="1" kern="0" spc="-22" dirty="0">
                <a:solidFill>
                  <a:srgbClr val="FFFFFF"/>
                </a:solidFill>
                <a:latin typeface="Montserrat Bold" pitchFamily="34" charset="0"/>
                <a:ea typeface="Montserrat Bold" pitchFamily="34" charset="-122"/>
                <a:cs typeface="Montserrat Bold" pitchFamily="34" charset="-120"/>
              </a:rPr>
              <a:t>Support Vector Method (SVM)</a:t>
            </a:r>
            <a:endParaRPr lang="en-US" sz="2150" dirty="0"/>
          </a:p>
        </p:txBody>
      </p:sp>
      <p:sp>
        <p:nvSpPr>
          <p:cNvPr id="31" name="Text 29"/>
          <p:cNvSpPr/>
          <p:nvPr/>
        </p:nvSpPr>
        <p:spPr>
          <a:xfrm>
            <a:off x="7049839" y="1216589"/>
            <a:ext cx="5492472" cy="345043"/>
          </a:xfrm>
          <a:prstGeom prst="rect">
            <a:avLst/>
          </a:prstGeom>
          <a:noFill/>
          <a:ln/>
        </p:spPr>
        <p:txBody>
          <a:bodyPr wrap="none" lIns="0" tIns="0" rIns="0" bIns="0" rtlCol="0" anchor="t"/>
          <a:lstStyle/>
          <a:p>
            <a:pPr marL="0" indent="0">
              <a:lnSpc>
                <a:spcPts val="2700"/>
              </a:lnSpc>
              <a:buNone/>
            </a:pPr>
            <a:r>
              <a:rPr lang="en-US" sz="2150" b="1" kern="0" spc="-22" dirty="0">
                <a:solidFill>
                  <a:srgbClr val="FFFFFF"/>
                </a:solidFill>
                <a:latin typeface="Montserrat Bold" pitchFamily="34" charset="0"/>
                <a:ea typeface="Montserrat Bold" pitchFamily="34" charset="-122"/>
                <a:cs typeface="Montserrat Bold" pitchFamily="34" charset="-120"/>
              </a:rPr>
              <a:t>Combined Neural Network (CNN+RNN)</a:t>
            </a:r>
            <a:endParaRPr lang="en-US" sz="2150" dirty="0"/>
          </a:p>
        </p:txBody>
      </p:sp>
      <p:sp>
        <p:nvSpPr>
          <p:cNvPr id="101" name="Shape 3">
            <a:extLst>
              <a:ext uri="{FF2B5EF4-FFF2-40B4-BE49-F238E27FC236}">
                <a16:creationId xmlns:a16="http://schemas.microsoft.com/office/drawing/2014/main" id="{E7A040DE-2F85-FAF2-80D3-F1435FD28675}"/>
              </a:ext>
            </a:extLst>
          </p:cNvPr>
          <p:cNvSpPr/>
          <p:nvPr/>
        </p:nvSpPr>
        <p:spPr>
          <a:xfrm>
            <a:off x="544682" y="5000968"/>
            <a:ext cx="3715138" cy="589886"/>
          </a:xfrm>
          <a:prstGeom prst="rect">
            <a:avLst/>
          </a:prstGeom>
          <a:solidFill>
            <a:srgbClr val="FFFFFF">
              <a:alpha val="4000"/>
            </a:srgbClr>
          </a:solidFill>
          <a:ln/>
        </p:spPr>
      </p:sp>
      <p:sp>
        <p:nvSpPr>
          <p:cNvPr id="102" name="Shape 6">
            <a:extLst>
              <a:ext uri="{FF2B5EF4-FFF2-40B4-BE49-F238E27FC236}">
                <a16:creationId xmlns:a16="http://schemas.microsoft.com/office/drawing/2014/main" id="{C78F916E-D430-7BF2-3442-40A2E6B626EF}"/>
              </a:ext>
            </a:extLst>
          </p:cNvPr>
          <p:cNvSpPr/>
          <p:nvPr/>
        </p:nvSpPr>
        <p:spPr>
          <a:xfrm>
            <a:off x="544682" y="5590854"/>
            <a:ext cx="3715138" cy="589886"/>
          </a:xfrm>
          <a:prstGeom prst="rect">
            <a:avLst/>
          </a:prstGeom>
          <a:solidFill>
            <a:srgbClr val="000000">
              <a:alpha val="4000"/>
            </a:srgbClr>
          </a:solidFill>
          <a:ln/>
        </p:spPr>
      </p:sp>
      <p:sp>
        <p:nvSpPr>
          <p:cNvPr id="103" name="Shape 9">
            <a:extLst>
              <a:ext uri="{FF2B5EF4-FFF2-40B4-BE49-F238E27FC236}">
                <a16:creationId xmlns:a16="http://schemas.microsoft.com/office/drawing/2014/main" id="{004A76A4-C9F1-0152-25C3-6398E03B2739}"/>
              </a:ext>
            </a:extLst>
          </p:cNvPr>
          <p:cNvSpPr/>
          <p:nvPr/>
        </p:nvSpPr>
        <p:spPr>
          <a:xfrm>
            <a:off x="544682" y="6180740"/>
            <a:ext cx="3715138" cy="589886"/>
          </a:xfrm>
          <a:prstGeom prst="rect">
            <a:avLst/>
          </a:prstGeom>
          <a:solidFill>
            <a:srgbClr val="FFFFFF">
              <a:alpha val="4000"/>
            </a:srgbClr>
          </a:solidFill>
          <a:ln/>
        </p:spPr>
      </p:sp>
      <p:sp>
        <p:nvSpPr>
          <p:cNvPr id="104" name="Shape 12">
            <a:extLst>
              <a:ext uri="{FF2B5EF4-FFF2-40B4-BE49-F238E27FC236}">
                <a16:creationId xmlns:a16="http://schemas.microsoft.com/office/drawing/2014/main" id="{B0B99CD9-49B7-ABD4-B75D-9F675548502E}"/>
              </a:ext>
            </a:extLst>
          </p:cNvPr>
          <p:cNvSpPr/>
          <p:nvPr/>
        </p:nvSpPr>
        <p:spPr>
          <a:xfrm>
            <a:off x="544682" y="6770627"/>
            <a:ext cx="3715138" cy="589886"/>
          </a:xfrm>
          <a:prstGeom prst="rect">
            <a:avLst/>
          </a:prstGeom>
          <a:solidFill>
            <a:srgbClr val="000000">
              <a:alpha val="4000"/>
            </a:srgbClr>
          </a:solidFill>
          <a:ln/>
        </p:spPr>
      </p:sp>
      <p:sp>
        <p:nvSpPr>
          <p:cNvPr id="105" name="Text 4">
            <a:extLst>
              <a:ext uri="{FF2B5EF4-FFF2-40B4-BE49-F238E27FC236}">
                <a16:creationId xmlns:a16="http://schemas.microsoft.com/office/drawing/2014/main" id="{2E0CDC83-86A4-3733-9CF7-C32669A7D31A}"/>
              </a:ext>
            </a:extLst>
          </p:cNvPr>
          <p:cNvSpPr/>
          <p:nvPr/>
        </p:nvSpPr>
        <p:spPr>
          <a:xfrm>
            <a:off x="725199" y="5172032"/>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Accuracy</a:t>
            </a:r>
            <a:endParaRPr lang="en-US" sz="1500" dirty="0"/>
          </a:p>
        </p:txBody>
      </p:sp>
      <p:sp>
        <p:nvSpPr>
          <p:cNvPr id="106" name="Text 5">
            <a:extLst>
              <a:ext uri="{FF2B5EF4-FFF2-40B4-BE49-F238E27FC236}">
                <a16:creationId xmlns:a16="http://schemas.microsoft.com/office/drawing/2014/main" id="{20ED8A11-91F9-63CC-81D6-450508FF0106}"/>
              </a:ext>
            </a:extLst>
          </p:cNvPr>
          <p:cNvSpPr/>
          <p:nvPr/>
        </p:nvSpPr>
        <p:spPr>
          <a:xfrm>
            <a:off x="3033710" y="5166327"/>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15%</a:t>
            </a:r>
            <a:endParaRPr lang="en-US" sz="1500" dirty="0"/>
          </a:p>
        </p:txBody>
      </p:sp>
      <p:sp>
        <p:nvSpPr>
          <p:cNvPr id="107" name="Text 7">
            <a:extLst>
              <a:ext uri="{FF2B5EF4-FFF2-40B4-BE49-F238E27FC236}">
                <a16:creationId xmlns:a16="http://schemas.microsoft.com/office/drawing/2014/main" id="{A5DE5CD1-6E6E-F196-E935-862D5BB46D2C}"/>
              </a:ext>
            </a:extLst>
          </p:cNvPr>
          <p:cNvSpPr/>
          <p:nvPr/>
        </p:nvSpPr>
        <p:spPr>
          <a:xfrm>
            <a:off x="725199" y="5761918"/>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Precision</a:t>
            </a:r>
            <a:endParaRPr lang="en-US" sz="1500" dirty="0"/>
          </a:p>
        </p:txBody>
      </p:sp>
      <p:sp>
        <p:nvSpPr>
          <p:cNvPr id="108" name="Text 8">
            <a:extLst>
              <a:ext uri="{FF2B5EF4-FFF2-40B4-BE49-F238E27FC236}">
                <a16:creationId xmlns:a16="http://schemas.microsoft.com/office/drawing/2014/main" id="{52BDF689-65BA-C514-3E90-C511F44079F7}"/>
              </a:ext>
            </a:extLst>
          </p:cNvPr>
          <p:cNvSpPr/>
          <p:nvPr/>
        </p:nvSpPr>
        <p:spPr>
          <a:xfrm>
            <a:off x="3033710" y="5756213"/>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8.9%</a:t>
            </a:r>
            <a:endParaRPr lang="en-US" sz="1500" dirty="0"/>
          </a:p>
        </p:txBody>
      </p:sp>
      <p:sp>
        <p:nvSpPr>
          <p:cNvPr id="109" name="Text 10">
            <a:extLst>
              <a:ext uri="{FF2B5EF4-FFF2-40B4-BE49-F238E27FC236}">
                <a16:creationId xmlns:a16="http://schemas.microsoft.com/office/drawing/2014/main" id="{FFE60F50-07CD-E0AB-D9EA-1DF543EE1A3D}"/>
              </a:ext>
            </a:extLst>
          </p:cNvPr>
          <p:cNvSpPr/>
          <p:nvPr/>
        </p:nvSpPr>
        <p:spPr>
          <a:xfrm>
            <a:off x="725199" y="6351804"/>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Recall</a:t>
            </a:r>
            <a:endParaRPr lang="en-US" sz="1500" dirty="0"/>
          </a:p>
        </p:txBody>
      </p:sp>
      <p:sp>
        <p:nvSpPr>
          <p:cNvPr id="110" name="Text 11">
            <a:extLst>
              <a:ext uri="{FF2B5EF4-FFF2-40B4-BE49-F238E27FC236}">
                <a16:creationId xmlns:a16="http://schemas.microsoft.com/office/drawing/2014/main" id="{F94AB4C7-F704-0A18-23C6-3906C6308639}"/>
              </a:ext>
            </a:extLst>
          </p:cNvPr>
          <p:cNvSpPr/>
          <p:nvPr/>
        </p:nvSpPr>
        <p:spPr>
          <a:xfrm>
            <a:off x="3033710" y="6346099"/>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15%</a:t>
            </a:r>
            <a:endParaRPr lang="en-US" sz="1500" dirty="0"/>
          </a:p>
        </p:txBody>
      </p:sp>
      <p:sp>
        <p:nvSpPr>
          <p:cNvPr id="111" name="Text 13">
            <a:extLst>
              <a:ext uri="{FF2B5EF4-FFF2-40B4-BE49-F238E27FC236}">
                <a16:creationId xmlns:a16="http://schemas.microsoft.com/office/drawing/2014/main" id="{CBF2EF20-6E1D-AD35-6651-FFBE3890A564}"/>
              </a:ext>
            </a:extLst>
          </p:cNvPr>
          <p:cNvSpPr/>
          <p:nvPr/>
        </p:nvSpPr>
        <p:spPr>
          <a:xfrm>
            <a:off x="725199" y="6941690"/>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F1 Score</a:t>
            </a:r>
            <a:endParaRPr lang="en-US" sz="1500" dirty="0"/>
          </a:p>
        </p:txBody>
      </p:sp>
      <p:sp>
        <p:nvSpPr>
          <p:cNvPr id="112" name="Text 14">
            <a:extLst>
              <a:ext uri="{FF2B5EF4-FFF2-40B4-BE49-F238E27FC236}">
                <a16:creationId xmlns:a16="http://schemas.microsoft.com/office/drawing/2014/main" id="{24934DFA-B6E6-3550-E353-4FE1A63118D1}"/>
              </a:ext>
            </a:extLst>
          </p:cNvPr>
          <p:cNvSpPr/>
          <p:nvPr/>
        </p:nvSpPr>
        <p:spPr>
          <a:xfrm>
            <a:off x="3033710" y="6935985"/>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8.4%</a:t>
            </a:r>
            <a:endParaRPr lang="en-US" sz="1500" dirty="0"/>
          </a:p>
        </p:txBody>
      </p:sp>
      <p:sp>
        <p:nvSpPr>
          <p:cNvPr id="113" name="Shape 2">
            <a:extLst>
              <a:ext uri="{FF2B5EF4-FFF2-40B4-BE49-F238E27FC236}">
                <a16:creationId xmlns:a16="http://schemas.microsoft.com/office/drawing/2014/main" id="{AA80A313-C1B7-6744-D730-6893D31658E8}"/>
              </a:ext>
            </a:extLst>
          </p:cNvPr>
          <p:cNvSpPr/>
          <p:nvPr/>
        </p:nvSpPr>
        <p:spPr>
          <a:xfrm>
            <a:off x="531375" y="4980135"/>
            <a:ext cx="3715138" cy="2383230"/>
          </a:xfrm>
          <a:prstGeom prst="roundRect">
            <a:avLst>
              <a:gd name="adj" fmla="val 1485"/>
            </a:avLst>
          </a:prstGeom>
          <a:noFill/>
          <a:ln w="7620">
            <a:solidFill>
              <a:srgbClr val="FFFFFF">
                <a:alpha val="24000"/>
              </a:srgbClr>
            </a:solidFill>
            <a:prstDash val="solid"/>
          </a:ln>
        </p:spPr>
      </p:sp>
      <p:sp>
        <p:nvSpPr>
          <p:cNvPr id="143" name="TextBox 142">
            <a:extLst>
              <a:ext uri="{FF2B5EF4-FFF2-40B4-BE49-F238E27FC236}">
                <a16:creationId xmlns:a16="http://schemas.microsoft.com/office/drawing/2014/main" id="{D14FB4A6-ABDA-5A6B-43D1-AB7AFB28F5FB}"/>
              </a:ext>
            </a:extLst>
          </p:cNvPr>
          <p:cNvSpPr txBox="1"/>
          <p:nvPr/>
        </p:nvSpPr>
        <p:spPr>
          <a:xfrm>
            <a:off x="531376" y="1213755"/>
            <a:ext cx="7943850" cy="423770"/>
          </a:xfrm>
          <a:prstGeom prst="rect">
            <a:avLst/>
          </a:prstGeom>
          <a:noFill/>
        </p:spPr>
        <p:txBody>
          <a:bodyPr wrap="square">
            <a:spAutoFit/>
          </a:bodyPr>
          <a:lstStyle/>
          <a:p>
            <a:pPr marL="0" indent="0">
              <a:lnSpc>
                <a:spcPts val="2700"/>
              </a:lnSpc>
              <a:buNone/>
            </a:pPr>
            <a:r>
              <a:rPr lang="en-US" sz="2150" b="1" kern="0" spc="-22" dirty="0">
                <a:solidFill>
                  <a:srgbClr val="FFFFFF"/>
                </a:solidFill>
                <a:latin typeface="Montserrat Bold" pitchFamily="34" charset="0"/>
              </a:rPr>
              <a:t>CNN Model</a:t>
            </a:r>
            <a:endParaRPr lang="en-US" sz="2150" dirty="0"/>
          </a:p>
        </p:txBody>
      </p:sp>
      <p:sp>
        <p:nvSpPr>
          <p:cNvPr id="145" name="Shape 3">
            <a:extLst>
              <a:ext uri="{FF2B5EF4-FFF2-40B4-BE49-F238E27FC236}">
                <a16:creationId xmlns:a16="http://schemas.microsoft.com/office/drawing/2014/main" id="{4670AA54-5C2A-9C57-AE5E-134BA8386D19}"/>
              </a:ext>
            </a:extLst>
          </p:cNvPr>
          <p:cNvSpPr/>
          <p:nvPr/>
        </p:nvSpPr>
        <p:spPr>
          <a:xfrm>
            <a:off x="7063146" y="4973615"/>
            <a:ext cx="3715138" cy="589886"/>
          </a:xfrm>
          <a:prstGeom prst="rect">
            <a:avLst/>
          </a:prstGeom>
          <a:solidFill>
            <a:srgbClr val="FFFFFF">
              <a:alpha val="4000"/>
            </a:srgbClr>
          </a:solidFill>
          <a:ln/>
        </p:spPr>
      </p:sp>
      <p:sp>
        <p:nvSpPr>
          <p:cNvPr id="146" name="Shape 6">
            <a:extLst>
              <a:ext uri="{FF2B5EF4-FFF2-40B4-BE49-F238E27FC236}">
                <a16:creationId xmlns:a16="http://schemas.microsoft.com/office/drawing/2014/main" id="{E4766FBF-E5FC-2CAD-01A3-B6158E44361C}"/>
              </a:ext>
            </a:extLst>
          </p:cNvPr>
          <p:cNvSpPr/>
          <p:nvPr/>
        </p:nvSpPr>
        <p:spPr>
          <a:xfrm>
            <a:off x="7063146" y="5563500"/>
            <a:ext cx="3715138" cy="589886"/>
          </a:xfrm>
          <a:prstGeom prst="rect">
            <a:avLst/>
          </a:prstGeom>
          <a:solidFill>
            <a:srgbClr val="000000">
              <a:alpha val="4000"/>
            </a:srgbClr>
          </a:solidFill>
          <a:ln/>
        </p:spPr>
      </p:sp>
      <p:sp>
        <p:nvSpPr>
          <p:cNvPr id="147" name="Shape 9">
            <a:extLst>
              <a:ext uri="{FF2B5EF4-FFF2-40B4-BE49-F238E27FC236}">
                <a16:creationId xmlns:a16="http://schemas.microsoft.com/office/drawing/2014/main" id="{C7CD9CE9-23A2-01DA-29A3-53A2FDB6A533}"/>
              </a:ext>
            </a:extLst>
          </p:cNvPr>
          <p:cNvSpPr/>
          <p:nvPr/>
        </p:nvSpPr>
        <p:spPr>
          <a:xfrm>
            <a:off x="7063146" y="6153386"/>
            <a:ext cx="3715138" cy="589886"/>
          </a:xfrm>
          <a:prstGeom prst="rect">
            <a:avLst/>
          </a:prstGeom>
          <a:solidFill>
            <a:srgbClr val="FFFFFF">
              <a:alpha val="4000"/>
            </a:srgbClr>
          </a:solidFill>
          <a:ln/>
        </p:spPr>
      </p:sp>
      <p:sp>
        <p:nvSpPr>
          <p:cNvPr id="148" name="Shape 12">
            <a:extLst>
              <a:ext uri="{FF2B5EF4-FFF2-40B4-BE49-F238E27FC236}">
                <a16:creationId xmlns:a16="http://schemas.microsoft.com/office/drawing/2014/main" id="{3226D57F-1C66-8C5A-18D4-8B44996D3E74}"/>
              </a:ext>
            </a:extLst>
          </p:cNvPr>
          <p:cNvSpPr/>
          <p:nvPr/>
        </p:nvSpPr>
        <p:spPr>
          <a:xfrm>
            <a:off x="7063146" y="6743273"/>
            <a:ext cx="3715138" cy="589886"/>
          </a:xfrm>
          <a:prstGeom prst="rect">
            <a:avLst/>
          </a:prstGeom>
          <a:solidFill>
            <a:srgbClr val="000000">
              <a:alpha val="4000"/>
            </a:srgbClr>
          </a:solidFill>
          <a:ln/>
        </p:spPr>
      </p:sp>
      <p:sp>
        <p:nvSpPr>
          <p:cNvPr id="149" name="Text 4">
            <a:extLst>
              <a:ext uri="{FF2B5EF4-FFF2-40B4-BE49-F238E27FC236}">
                <a16:creationId xmlns:a16="http://schemas.microsoft.com/office/drawing/2014/main" id="{4D774552-A8BE-D68D-ABC2-1B8C29614173}"/>
              </a:ext>
            </a:extLst>
          </p:cNvPr>
          <p:cNvSpPr/>
          <p:nvPr/>
        </p:nvSpPr>
        <p:spPr>
          <a:xfrm>
            <a:off x="7243663" y="5144678"/>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Accuracy</a:t>
            </a:r>
            <a:endParaRPr lang="en-US" sz="1500" dirty="0"/>
          </a:p>
        </p:txBody>
      </p:sp>
      <p:sp>
        <p:nvSpPr>
          <p:cNvPr id="150" name="Text 5">
            <a:extLst>
              <a:ext uri="{FF2B5EF4-FFF2-40B4-BE49-F238E27FC236}">
                <a16:creationId xmlns:a16="http://schemas.microsoft.com/office/drawing/2014/main" id="{70CCB873-B681-1364-F5AC-6FAC6ED3AC2B}"/>
              </a:ext>
            </a:extLst>
          </p:cNvPr>
          <p:cNvSpPr/>
          <p:nvPr/>
        </p:nvSpPr>
        <p:spPr>
          <a:xfrm>
            <a:off x="9552174" y="5138973"/>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27%</a:t>
            </a:r>
            <a:endParaRPr lang="en-US" sz="1500" dirty="0"/>
          </a:p>
        </p:txBody>
      </p:sp>
      <p:sp>
        <p:nvSpPr>
          <p:cNvPr id="151" name="Text 7">
            <a:extLst>
              <a:ext uri="{FF2B5EF4-FFF2-40B4-BE49-F238E27FC236}">
                <a16:creationId xmlns:a16="http://schemas.microsoft.com/office/drawing/2014/main" id="{F7AEB1D6-F031-97CB-0883-DA48EDCF35C4}"/>
              </a:ext>
            </a:extLst>
          </p:cNvPr>
          <p:cNvSpPr/>
          <p:nvPr/>
        </p:nvSpPr>
        <p:spPr>
          <a:xfrm>
            <a:off x="7243663" y="5734564"/>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Precision</a:t>
            </a:r>
            <a:endParaRPr lang="en-US" sz="1500" dirty="0"/>
          </a:p>
        </p:txBody>
      </p:sp>
      <p:sp>
        <p:nvSpPr>
          <p:cNvPr id="152" name="Text 8">
            <a:extLst>
              <a:ext uri="{FF2B5EF4-FFF2-40B4-BE49-F238E27FC236}">
                <a16:creationId xmlns:a16="http://schemas.microsoft.com/office/drawing/2014/main" id="{7F350835-57D4-66FE-BE0B-808F626A39A9}"/>
              </a:ext>
            </a:extLst>
          </p:cNvPr>
          <p:cNvSpPr/>
          <p:nvPr/>
        </p:nvSpPr>
        <p:spPr>
          <a:xfrm>
            <a:off x="9552174" y="5728859"/>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35%</a:t>
            </a:r>
            <a:endParaRPr lang="en-US" sz="1500" dirty="0"/>
          </a:p>
        </p:txBody>
      </p:sp>
      <p:sp>
        <p:nvSpPr>
          <p:cNvPr id="153" name="Text 10">
            <a:extLst>
              <a:ext uri="{FF2B5EF4-FFF2-40B4-BE49-F238E27FC236}">
                <a16:creationId xmlns:a16="http://schemas.microsoft.com/office/drawing/2014/main" id="{91800B1D-830D-510E-07DB-047921DF45DA}"/>
              </a:ext>
            </a:extLst>
          </p:cNvPr>
          <p:cNvSpPr/>
          <p:nvPr/>
        </p:nvSpPr>
        <p:spPr>
          <a:xfrm>
            <a:off x="7243663" y="6324450"/>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Recall</a:t>
            </a:r>
            <a:endParaRPr lang="en-US" sz="1500" dirty="0"/>
          </a:p>
        </p:txBody>
      </p:sp>
      <p:sp>
        <p:nvSpPr>
          <p:cNvPr id="154" name="Text 11">
            <a:extLst>
              <a:ext uri="{FF2B5EF4-FFF2-40B4-BE49-F238E27FC236}">
                <a16:creationId xmlns:a16="http://schemas.microsoft.com/office/drawing/2014/main" id="{5537054A-83AF-4EA8-B3D4-599B18D5F02A}"/>
              </a:ext>
            </a:extLst>
          </p:cNvPr>
          <p:cNvSpPr/>
          <p:nvPr/>
        </p:nvSpPr>
        <p:spPr>
          <a:xfrm>
            <a:off x="9552174" y="6318745"/>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27%</a:t>
            </a:r>
            <a:endParaRPr lang="en-US" sz="1500" dirty="0"/>
          </a:p>
        </p:txBody>
      </p:sp>
      <p:sp>
        <p:nvSpPr>
          <p:cNvPr id="155" name="Text 13">
            <a:extLst>
              <a:ext uri="{FF2B5EF4-FFF2-40B4-BE49-F238E27FC236}">
                <a16:creationId xmlns:a16="http://schemas.microsoft.com/office/drawing/2014/main" id="{2EEB20D4-9D0C-EE70-60C7-45B75411606D}"/>
              </a:ext>
            </a:extLst>
          </p:cNvPr>
          <p:cNvSpPr/>
          <p:nvPr/>
        </p:nvSpPr>
        <p:spPr>
          <a:xfrm>
            <a:off x="7243663" y="6914336"/>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F1 Score</a:t>
            </a:r>
            <a:endParaRPr lang="en-US" sz="1500" dirty="0"/>
          </a:p>
        </p:txBody>
      </p:sp>
      <p:sp>
        <p:nvSpPr>
          <p:cNvPr id="156" name="Text 14">
            <a:extLst>
              <a:ext uri="{FF2B5EF4-FFF2-40B4-BE49-F238E27FC236}">
                <a16:creationId xmlns:a16="http://schemas.microsoft.com/office/drawing/2014/main" id="{D2E6E563-7DF7-0354-6D55-E4CACA446480}"/>
              </a:ext>
            </a:extLst>
          </p:cNvPr>
          <p:cNvSpPr/>
          <p:nvPr/>
        </p:nvSpPr>
        <p:spPr>
          <a:xfrm>
            <a:off x="9552174" y="6908631"/>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22%</a:t>
            </a:r>
            <a:endParaRPr lang="en-US" sz="1500" dirty="0"/>
          </a:p>
        </p:txBody>
      </p:sp>
      <p:sp>
        <p:nvSpPr>
          <p:cNvPr id="157" name="Shape 2">
            <a:extLst>
              <a:ext uri="{FF2B5EF4-FFF2-40B4-BE49-F238E27FC236}">
                <a16:creationId xmlns:a16="http://schemas.microsoft.com/office/drawing/2014/main" id="{9D890FBD-ED46-D519-9957-194E360BC71A}"/>
              </a:ext>
            </a:extLst>
          </p:cNvPr>
          <p:cNvSpPr/>
          <p:nvPr/>
        </p:nvSpPr>
        <p:spPr>
          <a:xfrm>
            <a:off x="7049839" y="4952781"/>
            <a:ext cx="3715138" cy="2383230"/>
          </a:xfrm>
          <a:prstGeom prst="roundRect">
            <a:avLst>
              <a:gd name="adj" fmla="val 1485"/>
            </a:avLst>
          </a:prstGeom>
          <a:noFill/>
          <a:ln w="7620">
            <a:solidFill>
              <a:srgbClr val="FFFFFF">
                <a:alpha val="24000"/>
              </a:srgbClr>
            </a:solidFill>
            <a:prstDash val="solid"/>
          </a:ln>
        </p:spPr>
      </p:sp>
      <p:sp>
        <p:nvSpPr>
          <p:cNvPr id="159" name="Shape 3">
            <a:extLst>
              <a:ext uri="{FF2B5EF4-FFF2-40B4-BE49-F238E27FC236}">
                <a16:creationId xmlns:a16="http://schemas.microsoft.com/office/drawing/2014/main" id="{EF5512CC-D771-FF30-0455-DB09C949D28F}"/>
              </a:ext>
            </a:extLst>
          </p:cNvPr>
          <p:cNvSpPr/>
          <p:nvPr/>
        </p:nvSpPr>
        <p:spPr>
          <a:xfrm>
            <a:off x="7045590" y="1747823"/>
            <a:ext cx="3715138" cy="589886"/>
          </a:xfrm>
          <a:prstGeom prst="rect">
            <a:avLst/>
          </a:prstGeom>
          <a:solidFill>
            <a:srgbClr val="FFFFFF">
              <a:alpha val="4000"/>
            </a:srgbClr>
          </a:solidFill>
          <a:ln/>
        </p:spPr>
      </p:sp>
      <p:sp>
        <p:nvSpPr>
          <p:cNvPr id="160" name="Shape 6">
            <a:extLst>
              <a:ext uri="{FF2B5EF4-FFF2-40B4-BE49-F238E27FC236}">
                <a16:creationId xmlns:a16="http://schemas.microsoft.com/office/drawing/2014/main" id="{04B6BB76-C307-4D82-2FF0-93985C0525FE}"/>
              </a:ext>
            </a:extLst>
          </p:cNvPr>
          <p:cNvSpPr/>
          <p:nvPr/>
        </p:nvSpPr>
        <p:spPr>
          <a:xfrm>
            <a:off x="7045590" y="2337709"/>
            <a:ext cx="3715138" cy="589886"/>
          </a:xfrm>
          <a:prstGeom prst="rect">
            <a:avLst/>
          </a:prstGeom>
          <a:solidFill>
            <a:srgbClr val="000000">
              <a:alpha val="4000"/>
            </a:srgbClr>
          </a:solidFill>
          <a:ln/>
        </p:spPr>
      </p:sp>
      <p:sp>
        <p:nvSpPr>
          <p:cNvPr id="161" name="Shape 9">
            <a:extLst>
              <a:ext uri="{FF2B5EF4-FFF2-40B4-BE49-F238E27FC236}">
                <a16:creationId xmlns:a16="http://schemas.microsoft.com/office/drawing/2014/main" id="{83B0F7AA-0F3E-DF87-13AB-622E1205DAC0}"/>
              </a:ext>
            </a:extLst>
          </p:cNvPr>
          <p:cNvSpPr/>
          <p:nvPr/>
        </p:nvSpPr>
        <p:spPr>
          <a:xfrm>
            <a:off x="7045590" y="2927595"/>
            <a:ext cx="3715138" cy="589886"/>
          </a:xfrm>
          <a:prstGeom prst="rect">
            <a:avLst/>
          </a:prstGeom>
          <a:solidFill>
            <a:srgbClr val="FFFFFF">
              <a:alpha val="4000"/>
            </a:srgbClr>
          </a:solidFill>
          <a:ln/>
        </p:spPr>
      </p:sp>
      <p:sp>
        <p:nvSpPr>
          <p:cNvPr id="162" name="Shape 12">
            <a:extLst>
              <a:ext uri="{FF2B5EF4-FFF2-40B4-BE49-F238E27FC236}">
                <a16:creationId xmlns:a16="http://schemas.microsoft.com/office/drawing/2014/main" id="{738643D6-BB75-0AF0-96E6-E333FDD8220E}"/>
              </a:ext>
            </a:extLst>
          </p:cNvPr>
          <p:cNvSpPr/>
          <p:nvPr/>
        </p:nvSpPr>
        <p:spPr>
          <a:xfrm>
            <a:off x="7045590" y="3517482"/>
            <a:ext cx="3715138" cy="589886"/>
          </a:xfrm>
          <a:prstGeom prst="rect">
            <a:avLst/>
          </a:prstGeom>
          <a:solidFill>
            <a:srgbClr val="000000">
              <a:alpha val="4000"/>
            </a:srgbClr>
          </a:solidFill>
          <a:ln/>
        </p:spPr>
      </p:sp>
      <p:sp>
        <p:nvSpPr>
          <p:cNvPr id="163" name="Text 4">
            <a:extLst>
              <a:ext uri="{FF2B5EF4-FFF2-40B4-BE49-F238E27FC236}">
                <a16:creationId xmlns:a16="http://schemas.microsoft.com/office/drawing/2014/main" id="{44A9C493-13F9-57AE-3B05-03C673969BAC}"/>
              </a:ext>
            </a:extLst>
          </p:cNvPr>
          <p:cNvSpPr/>
          <p:nvPr/>
        </p:nvSpPr>
        <p:spPr>
          <a:xfrm>
            <a:off x="7226107" y="1918887"/>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Accuracy</a:t>
            </a:r>
            <a:endParaRPr lang="en-US" sz="1500" dirty="0"/>
          </a:p>
        </p:txBody>
      </p:sp>
      <p:sp>
        <p:nvSpPr>
          <p:cNvPr id="164" name="Text 5">
            <a:extLst>
              <a:ext uri="{FF2B5EF4-FFF2-40B4-BE49-F238E27FC236}">
                <a16:creationId xmlns:a16="http://schemas.microsoft.com/office/drawing/2014/main" id="{7867DC32-D9E6-7E4E-43A4-6353A833136C}"/>
              </a:ext>
            </a:extLst>
          </p:cNvPr>
          <p:cNvSpPr/>
          <p:nvPr/>
        </p:nvSpPr>
        <p:spPr>
          <a:xfrm>
            <a:off x="9534618" y="1913182"/>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49%</a:t>
            </a:r>
            <a:endParaRPr lang="en-US" sz="1500" dirty="0"/>
          </a:p>
        </p:txBody>
      </p:sp>
      <p:sp>
        <p:nvSpPr>
          <p:cNvPr id="165" name="Text 7">
            <a:extLst>
              <a:ext uri="{FF2B5EF4-FFF2-40B4-BE49-F238E27FC236}">
                <a16:creationId xmlns:a16="http://schemas.microsoft.com/office/drawing/2014/main" id="{9357DE5C-C4A2-2AA6-AD0C-16400886F68D}"/>
              </a:ext>
            </a:extLst>
          </p:cNvPr>
          <p:cNvSpPr/>
          <p:nvPr/>
        </p:nvSpPr>
        <p:spPr>
          <a:xfrm>
            <a:off x="7226107" y="2508773"/>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Precision</a:t>
            </a:r>
            <a:endParaRPr lang="en-US" sz="1500" dirty="0"/>
          </a:p>
        </p:txBody>
      </p:sp>
      <p:sp>
        <p:nvSpPr>
          <p:cNvPr id="166" name="Text 8">
            <a:extLst>
              <a:ext uri="{FF2B5EF4-FFF2-40B4-BE49-F238E27FC236}">
                <a16:creationId xmlns:a16="http://schemas.microsoft.com/office/drawing/2014/main" id="{00C82034-69AB-3E1E-0611-F8DF6A20426D}"/>
              </a:ext>
            </a:extLst>
          </p:cNvPr>
          <p:cNvSpPr/>
          <p:nvPr/>
        </p:nvSpPr>
        <p:spPr>
          <a:xfrm>
            <a:off x="9534618" y="2503068"/>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44%</a:t>
            </a:r>
            <a:endParaRPr lang="en-US" sz="1500" dirty="0"/>
          </a:p>
        </p:txBody>
      </p:sp>
      <p:sp>
        <p:nvSpPr>
          <p:cNvPr id="167" name="Text 10">
            <a:extLst>
              <a:ext uri="{FF2B5EF4-FFF2-40B4-BE49-F238E27FC236}">
                <a16:creationId xmlns:a16="http://schemas.microsoft.com/office/drawing/2014/main" id="{8D5D03EF-B300-59F8-2A91-684F6EE4FF5D}"/>
              </a:ext>
            </a:extLst>
          </p:cNvPr>
          <p:cNvSpPr/>
          <p:nvPr/>
        </p:nvSpPr>
        <p:spPr>
          <a:xfrm>
            <a:off x="7226107" y="3098659"/>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Recall</a:t>
            </a:r>
            <a:endParaRPr lang="en-US" sz="1500" dirty="0"/>
          </a:p>
        </p:txBody>
      </p:sp>
      <p:sp>
        <p:nvSpPr>
          <p:cNvPr id="168" name="Text 11">
            <a:extLst>
              <a:ext uri="{FF2B5EF4-FFF2-40B4-BE49-F238E27FC236}">
                <a16:creationId xmlns:a16="http://schemas.microsoft.com/office/drawing/2014/main" id="{B46E4F1D-6132-FE14-2E22-99C46831B748}"/>
              </a:ext>
            </a:extLst>
          </p:cNvPr>
          <p:cNvSpPr/>
          <p:nvPr/>
        </p:nvSpPr>
        <p:spPr>
          <a:xfrm>
            <a:off x="9534618" y="3092954"/>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40%</a:t>
            </a:r>
            <a:endParaRPr lang="en-US" sz="1500" dirty="0"/>
          </a:p>
        </p:txBody>
      </p:sp>
      <p:sp>
        <p:nvSpPr>
          <p:cNvPr id="169" name="Text 13">
            <a:extLst>
              <a:ext uri="{FF2B5EF4-FFF2-40B4-BE49-F238E27FC236}">
                <a16:creationId xmlns:a16="http://schemas.microsoft.com/office/drawing/2014/main" id="{5E17618A-640F-78DD-B72D-11E6EC3EC602}"/>
              </a:ext>
            </a:extLst>
          </p:cNvPr>
          <p:cNvSpPr/>
          <p:nvPr/>
        </p:nvSpPr>
        <p:spPr>
          <a:xfrm>
            <a:off x="7226107" y="3688545"/>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F1 Score</a:t>
            </a:r>
            <a:endParaRPr lang="en-US" sz="1500" dirty="0"/>
          </a:p>
        </p:txBody>
      </p:sp>
      <p:sp>
        <p:nvSpPr>
          <p:cNvPr id="170" name="Text 14">
            <a:extLst>
              <a:ext uri="{FF2B5EF4-FFF2-40B4-BE49-F238E27FC236}">
                <a16:creationId xmlns:a16="http://schemas.microsoft.com/office/drawing/2014/main" id="{DE3F7133-A4BD-7E3B-B229-BC555BE69006}"/>
              </a:ext>
            </a:extLst>
          </p:cNvPr>
          <p:cNvSpPr/>
          <p:nvPr/>
        </p:nvSpPr>
        <p:spPr>
          <a:xfrm>
            <a:off x="9534618" y="3682840"/>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42%</a:t>
            </a:r>
            <a:endParaRPr lang="en-US" sz="1500" dirty="0"/>
          </a:p>
        </p:txBody>
      </p:sp>
      <p:sp>
        <p:nvSpPr>
          <p:cNvPr id="171" name="Shape 2">
            <a:extLst>
              <a:ext uri="{FF2B5EF4-FFF2-40B4-BE49-F238E27FC236}">
                <a16:creationId xmlns:a16="http://schemas.microsoft.com/office/drawing/2014/main" id="{8C065F8D-C954-98EF-3EA7-E7E47C32FF4E}"/>
              </a:ext>
            </a:extLst>
          </p:cNvPr>
          <p:cNvSpPr/>
          <p:nvPr/>
        </p:nvSpPr>
        <p:spPr>
          <a:xfrm>
            <a:off x="7032283" y="1726990"/>
            <a:ext cx="3715138" cy="2383230"/>
          </a:xfrm>
          <a:prstGeom prst="roundRect">
            <a:avLst>
              <a:gd name="adj" fmla="val 1485"/>
            </a:avLst>
          </a:prstGeom>
          <a:noFill/>
          <a:ln w="7620">
            <a:solidFill>
              <a:srgbClr val="FFFFFF">
                <a:alpha val="24000"/>
              </a:srgbClr>
            </a:solidFill>
            <a:prstDash val="solid"/>
          </a:ln>
        </p:spPr>
      </p:sp>
      <p:sp>
        <p:nvSpPr>
          <p:cNvPr id="173" name="Shape 3">
            <a:extLst>
              <a:ext uri="{FF2B5EF4-FFF2-40B4-BE49-F238E27FC236}">
                <a16:creationId xmlns:a16="http://schemas.microsoft.com/office/drawing/2014/main" id="{4C691679-577A-4DF9-9AB9-62FC03961B81}"/>
              </a:ext>
            </a:extLst>
          </p:cNvPr>
          <p:cNvSpPr/>
          <p:nvPr/>
        </p:nvSpPr>
        <p:spPr>
          <a:xfrm>
            <a:off x="557989" y="1736849"/>
            <a:ext cx="3715138" cy="589886"/>
          </a:xfrm>
          <a:prstGeom prst="rect">
            <a:avLst/>
          </a:prstGeom>
          <a:solidFill>
            <a:srgbClr val="FFFFFF">
              <a:alpha val="4000"/>
            </a:srgbClr>
          </a:solidFill>
          <a:ln/>
        </p:spPr>
      </p:sp>
      <p:sp>
        <p:nvSpPr>
          <p:cNvPr id="174" name="Shape 6">
            <a:extLst>
              <a:ext uri="{FF2B5EF4-FFF2-40B4-BE49-F238E27FC236}">
                <a16:creationId xmlns:a16="http://schemas.microsoft.com/office/drawing/2014/main" id="{5CA13726-8593-16CB-34CD-F559104805DD}"/>
              </a:ext>
            </a:extLst>
          </p:cNvPr>
          <p:cNvSpPr/>
          <p:nvPr/>
        </p:nvSpPr>
        <p:spPr>
          <a:xfrm>
            <a:off x="557989" y="2326735"/>
            <a:ext cx="3715138" cy="589886"/>
          </a:xfrm>
          <a:prstGeom prst="rect">
            <a:avLst/>
          </a:prstGeom>
          <a:solidFill>
            <a:srgbClr val="000000">
              <a:alpha val="4000"/>
            </a:srgbClr>
          </a:solidFill>
          <a:ln/>
        </p:spPr>
      </p:sp>
      <p:sp>
        <p:nvSpPr>
          <p:cNvPr id="175" name="Shape 9">
            <a:extLst>
              <a:ext uri="{FF2B5EF4-FFF2-40B4-BE49-F238E27FC236}">
                <a16:creationId xmlns:a16="http://schemas.microsoft.com/office/drawing/2014/main" id="{EFCE39FF-3999-1499-F024-41F2FD77A0A8}"/>
              </a:ext>
            </a:extLst>
          </p:cNvPr>
          <p:cNvSpPr/>
          <p:nvPr/>
        </p:nvSpPr>
        <p:spPr>
          <a:xfrm>
            <a:off x="557989" y="2916621"/>
            <a:ext cx="3715138" cy="589886"/>
          </a:xfrm>
          <a:prstGeom prst="rect">
            <a:avLst/>
          </a:prstGeom>
          <a:solidFill>
            <a:srgbClr val="FFFFFF">
              <a:alpha val="4000"/>
            </a:srgbClr>
          </a:solidFill>
          <a:ln/>
        </p:spPr>
      </p:sp>
      <p:sp>
        <p:nvSpPr>
          <p:cNvPr id="176" name="Shape 12">
            <a:extLst>
              <a:ext uri="{FF2B5EF4-FFF2-40B4-BE49-F238E27FC236}">
                <a16:creationId xmlns:a16="http://schemas.microsoft.com/office/drawing/2014/main" id="{5E00DE5E-4DA4-7379-E2B3-7743CABEDD64}"/>
              </a:ext>
            </a:extLst>
          </p:cNvPr>
          <p:cNvSpPr/>
          <p:nvPr/>
        </p:nvSpPr>
        <p:spPr>
          <a:xfrm>
            <a:off x="557989" y="3506508"/>
            <a:ext cx="3715138" cy="589886"/>
          </a:xfrm>
          <a:prstGeom prst="rect">
            <a:avLst/>
          </a:prstGeom>
          <a:solidFill>
            <a:srgbClr val="000000">
              <a:alpha val="4000"/>
            </a:srgbClr>
          </a:solidFill>
          <a:ln/>
        </p:spPr>
      </p:sp>
      <p:sp>
        <p:nvSpPr>
          <p:cNvPr id="177" name="Text 4">
            <a:extLst>
              <a:ext uri="{FF2B5EF4-FFF2-40B4-BE49-F238E27FC236}">
                <a16:creationId xmlns:a16="http://schemas.microsoft.com/office/drawing/2014/main" id="{EEB32203-B8F1-E106-7C6A-A6ECE7848FCE}"/>
              </a:ext>
            </a:extLst>
          </p:cNvPr>
          <p:cNvSpPr/>
          <p:nvPr/>
        </p:nvSpPr>
        <p:spPr>
          <a:xfrm>
            <a:off x="738506" y="1907913"/>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Accuracy</a:t>
            </a:r>
            <a:endParaRPr lang="en-US" sz="1500" dirty="0"/>
          </a:p>
        </p:txBody>
      </p:sp>
      <p:sp>
        <p:nvSpPr>
          <p:cNvPr id="178" name="Text 5">
            <a:extLst>
              <a:ext uri="{FF2B5EF4-FFF2-40B4-BE49-F238E27FC236}">
                <a16:creationId xmlns:a16="http://schemas.microsoft.com/office/drawing/2014/main" id="{4C7142F3-16C3-B0A9-D905-80F87FC32873}"/>
              </a:ext>
            </a:extLst>
          </p:cNvPr>
          <p:cNvSpPr/>
          <p:nvPr/>
        </p:nvSpPr>
        <p:spPr>
          <a:xfrm>
            <a:off x="3047017" y="1902208"/>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75%</a:t>
            </a:r>
            <a:endParaRPr lang="en-US" sz="1500" dirty="0"/>
          </a:p>
        </p:txBody>
      </p:sp>
      <p:sp>
        <p:nvSpPr>
          <p:cNvPr id="179" name="Text 7">
            <a:extLst>
              <a:ext uri="{FF2B5EF4-FFF2-40B4-BE49-F238E27FC236}">
                <a16:creationId xmlns:a16="http://schemas.microsoft.com/office/drawing/2014/main" id="{D75FF5EE-9B75-E81D-3FBA-5B6FF3461A47}"/>
              </a:ext>
            </a:extLst>
          </p:cNvPr>
          <p:cNvSpPr/>
          <p:nvPr/>
        </p:nvSpPr>
        <p:spPr>
          <a:xfrm>
            <a:off x="738506" y="2497799"/>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Precision</a:t>
            </a:r>
            <a:endParaRPr lang="en-US" sz="1500" dirty="0"/>
          </a:p>
        </p:txBody>
      </p:sp>
      <p:sp>
        <p:nvSpPr>
          <p:cNvPr id="180" name="Text 8">
            <a:extLst>
              <a:ext uri="{FF2B5EF4-FFF2-40B4-BE49-F238E27FC236}">
                <a16:creationId xmlns:a16="http://schemas.microsoft.com/office/drawing/2014/main" id="{65488574-E5FB-FF0A-242E-24C367C6FBB5}"/>
              </a:ext>
            </a:extLst>
          </p:cNvPr>
          <p:cNvSpPr/>
          <p:nvPr/>
        </p:nvSpPr>
        <p:spPr>
          <a:xfrm>
            <a:off x="3047017" y="2492094"/>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64%</a:t>
            </a:r>
            <a:endParaRPr lang="en-US" sz="1500" dirty="0"/>
          </a:p>
        </p:txBody>
      </p:sp>
      <p:sp>
        <p:nvSpPr>
          <p:cNvPr id="181" name="Text 10">
            <a:extLst>
              <a:ext uri="{FF2B5EF4-FFF2-40B4-BE49-F238E27FC236}">
                <a16:creationId xmlns:a16="http://schemas.microsoft.com/office/drawing/2014/main" id="{F28783DC-0070-39C7-BD14-BD1D319FF521}"/>
              </a:ext>
            </a:extLst>
          </p:cNvPr>
          <p:cNvSpPr/>
          <p:nvPr/>
        </p:nvSpPr>
        <p:spPr>
          <a:xfrm>
            <a:off x="738506" y="3087685"/>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Recall</a:t>
            </a:r>
            <a:endParaRPr lang="en-US" sz="1500" dirty="0"/>
          </a:p>
        </p:txBody>
      </p:sp>
      <p:sp>
        <p:nvSpPr>
          <p:cNvPr id="182" name="Text 11">
            <a:extLst>
              <a:ext uri="{FF2B5EF4-FFF2-40B4-BE49-F238E27FC236}">
                <a16:creationId xmlns:a16="http://schemas.microsoft.com/office/drawing/2014/main" id="{BFA96A1A-A7E7-FD01-D24E-28332C56BB8C}"/>
              </a:ext>
            </a:extLst>
          </p:cNvPr>
          <p:cNvSpPr/>
          <p:nvPr/>
        </p:nvSpPr>
        <p:spPr>
          <a:xfrm>
            <a:off x="3047017" y="3081980"/>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75%</a:t>
            </a:r>
            <a:endParaRPr lang="en-US" sz="1500" dirty="0"/>
          </a:p>
        </p:txBody>
      </p:sp>
      <p:sp>
        <p:nvSpPr>
          <p:cNvPr id="183" name="Text 13">
            <a:extLst>
              <a:ext uri="{FF2B5EF4-FFF2-40B4-BE49-F238E27FC236}">
                <a16:creationId xmlns:a16="http://schemas.microsoft.com/office/drawing/2014/main" id="{31EB8340-A844-2CBE-C49D-299C6A19BE58}"/>
              </a:ext>
            </a:extLst>
          </p:cNvPr>
          <p:cNvSpPr/>
          <p:nvPr/>
        </p:nvSpPr>
        <p:spPr>
          <a:xfrm>
            <a:off x="738506" y="3677571"/>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F1 Score</a:t>
            </a:r>
            <a:endParaRPr lang="en-US" sz="1500" dirty="0"/>
          </a:p>
        </p:txBody>
      </p:sp>
      <p:sp>
        <p:nvSpPr>
          <p:cNvPr id="184" name="Text 14">
            <a:extLst>
              <a:ext uri="{FF2B5EF4-FFF2-40B4-BE49-F238E27FC236}">
                <a16:creationId xmlns:a16="http://schemas.microsoft.com/office/drawing/2014/main" id="{3C225264-EB78-393E-A473-81C194CD6FBC}"/>
              </a:ext>
            </a:extLst>
          </p:cNvPr>
          <p:cNvSpPr/>
          <p:nvPr/>
        </p:nvSpPr>
        <p:spPr>
          <a:xfrm>
            <a:off x="3047017" y="3671866"/>
            <a:ext cx="7692346" cy="283102"/>
          </a:xfrm>
          <a:prstGeom prst="rect">
            <a:avLst/>
          </a:prstGeom>
          <a:noFill/>
          <a:ln/>
        </p:spPr>
        <p:txBody>
          <a:bodyPr wrap="none" lIns="0" tIns="0" rIns="0" bIns="0" rtlCol="0" anchor="t"/>
          <a:lstStyle/>
          <a:p>
            <a:pPr marL="0" indent="0">
              <a:lnSpc>
                <a:spcPts val="1400"/>
              </a:lnSpc>
              <a:buNone/>
            </a:pPr>
            <a:r>
              <a:rPr lang="en-US" sz="1500" dirty="0">
                <a:solidFill>
                  <a:srgbClr val="FFFFFF"/>
                </a:solidFill>
                <a:latin typeface="Source Sans Pro" pitchFamily="34" charset="0"/>
                <a:ea typeface="Source Sans Pro" pitchFamily="34" charset="-122"/>
                <a:cs typeface="Source Sans Pro" pitchFamily="34" charset="-120"/>
              </a:rPr>
              <a:t>68%</a:t>
            </a:r>
            <a:endParaRPr lang="en-US" sz="1500" dirty="0"/>
          </a:p>
        </p:txBody>
      </p:sp>
      <p:sp>
        <p:nvSpPr>
          <p:cNvPr id="185" name="Shape 2">
            <a:extLst>
              <a:ext uri="{FF2B5EF4-FFF2-40B4-BE49-F238E27FC236}">
                <a16:creationId xmlns:a16="http://schemas.microsoft.com/office/drawing/2014/main" id="{F284F7D5-4DE9-A65B-8B86-3E65764463BD}"/>
              </a:ext>
            </a:extLst>
          </p:cNvPr>
          <p:cNvSpPr/>
          <p:nvPr/>
        </p:nvSpPr>
        <p:spPr>
          <a:xfrm>
            <a:off x="544682" y="1716016"/>
            <a:ext cx="3715138" cy="2383230"/>
          </a:xfrm>
          <a:prstGeom prst="roundRect">
            <a:avLst>
              <a:gd name="adj" fmla="val 1485"/>
            </a:avLst>
          </a:prstGeom>
          <a:noFill/>
          <a:ln w="7620">
            <a:solidFill>
              <a:srgbClr val="FFFFFF">
                <a:alpha val="24000"/>
              </a:srgbClr>
            </a:solidFill>
            <a:prstDash val="solid"/>
          </a:ln>
        </p:spPr>
      </p:sp>
      <p:sp>
        <p:nvSpPr>
          <p:cNvPr id="186" name="Rectangle 185">
            <a:extLst>
              <a:ext uri="{FF2B5EF4-FFF2-40B4-BE49-F238E27FC236}">
                <a16:creationId xmlns:a16="http://schemas.microsoft.com/office/drawing/2014/main" id="{8AAF8431-7CE6-5B3C-FCF4-8C52D29EB026}"/>
              </a:ext>
            </a:extLst>
          </p:cNvPr>
          <p:cNvSpPr/>
          <p:nvPr/>
        </p:nvSpPr>
        <p:spPr>
          <a:xfrm>
            <a:off x="12729028" y="7634515"/>
            <a:ext cx="1872343" cy="478971"/>
          </a:xfrm>
          <a:prstGeom prst="rect">
            <a:avLst/>
          </a:prstGeom>
          <a:solidFill>
            <a:srgbClr val="1112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1298</Words>
  <Application>Microsoft Office PowerPoint</Application>
  <PresentationFormat>Custom</PresentationFormat>
  <Paragraphs>142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Montserrat Bold</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Hamza zia</cp:lastModifiedBy>
  <cp:revision>4</cp:revision>
  <dcterms:created xsi:type="dcterms:W3CDTF">2024-12-15T18:00:21Z</dcterms:created>
  <dcterms:modified xsi:type="dcterms:W3CDTF">2024-12-23T14:16:42Z</dcterms:modified>
</cp:coreProperties>
</file>